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4" r:id="rId3"/>
    <p:sldId id="265" r:id="rId4"/>
    <p:sldId id="267" r:id="rId5"/>
    <p:sldId id="266" r:id="rId6"/>
    <p:sldId id="268" r:id="rId7"/>
    <p:sldId id="269" r:id="rId8"/>
    <p:sldId id="257" r:id="rId9"/>
    <p:sldId id="258" r:id="rId10"/>
    <p:sldId id="259" r:id="rId11"/>
    <p:sldId id="260" r:id="rId12"/>
    <p:sldId id="276" r:id="rId13"/>
    <p:sldId id="279" r:id="rId14"/>
    <p:sldId id="263" r:id="rId15"/>
    <p:sldId id="271" r:id="rId16"/>
    <p:sldId id="272" r:id="rId17"/>
    <p:sldId id="273" r:id="rId18"/>
    <p:sldId id="274" r:id="rId19"/>
    <p:sldId id="277" r:id="rId20"/>
    <p:sldId id="280" r:id="rId21"/>
    <p:sldId id="281" r:id="rId22"/>
    <p:sldId id="282" r:id="rId23"/>
    <p:sldId id="283" r:id="rId24"/>
    <p:sldId id="284" r:id="rId25"/>
    <p:sldId id="286" r:id="rId26"/>
    <p:sldId id="287" r:id="rId27"/>
    <p:sldId id="288" r:id="rId28"/>
    <p:sldId id="289" r:id="rId29"/>
    <p:sldId id="290" r:id="rId30"/>
    <p:sldId id="291" r:id="rId31"/>
    <p:sldId id="293" r:id="rId32"/>
    <p:sldId id="292" r:id="rId33"/>
    <p:sldId id="294" r:id="rId34"/>
    <p:sldId id="295" r:id="rId35"/>
    <p:sldId id="296" r:id="rId36"/>
    <p:sldId id="297" r:id="rId37"/>
    <p:sldId id="298" r:id="rId38"/>
    <p:sldId id="27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8" d="100"/>
          <a:sy n="88" d="100"/>
        </p:scale>
        <p:origin x="213" y="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6/5/2025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www.medicinenet.com/liver_disease/article.htm"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628074" y="129310"/>
            <a:ext cx="10917382" cy="28494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n>
                  <a:solidFill>
                    <a:srgbClr val="FF0000"/>
                  </a:solidFill>
                </a:ln>
                <a:solidFill>
                  <a:srgbClr val="FF0000"/>
                </a:solidFill>
                <a:latin typeface="Times New Roman" panose="02020603050405020304"/>
                <a:cs typeface="Times New Roman" panose="02020603050405020304"/>
              </a:rPr>
              <a:t>BHOJ REDDY ENGINEERING COLLEGE FOR WOMEN</a:t>
            </a:r>
            <a:br>
              <a:rPr lang="en-US" sz="2800" dirty="0">
                <a:ln>
                  <a:solidFill>
                    <a:srgbClr val="FF0000"/>
                  </a:solidFill>
                </a:ln>
                <a:latin typeface="Times New Roman" panose="02020603050405020304" pitchFamily="18" charset="0"/>
                <a:cs typeface="Times New Roman" panose="02020603050405020304" pitchFamily="18" charset="0"/>
              </a:rPr>
            </a:br>
            <a:r>
              <a:rPr lang="en-US" sz="2400" dirty="0">
                <a:ln>
                  <a:solidFill>
                    <a:srgbClr val="FF0000"/>
                  </a:solidFill>
                </a:ln>
                <a:solidFill>
                  <a:srgbClr val="FF0000"/>
                </a:solidFill>
                <a:latin typeface="Times New Roman" panose="02020603050405020304"/>
                <a:cs typeface="Times New Roman" panose="02020603050405020304"/>
              </a:rPr>
              <a:t>DEPARTMENT OF INFORMATION TECHNOLOGY</a:t>
            </a:r>
            <a:br>
              <a:rPr lang="en-US" sz="2400" dirty="0">
                <a:ln>
                  <a:solidFill>
                    <a:srgbClr val="FF0000"/>
                  </a:solidFill>
                </a:ln>
                <a:latin typeface="Times New Roman" panose="02020603050405020304" pitchFamily="18" charset="0"/>
                <a:cs typeface="Times New Roman" panose="02020603050405020304" pitchFamily="18" charset="0"/>
              </a:rPr>
            </a:br>
            <a:r>
              <a:rPr lang="en-US" sz="2400" dirty="0">
                <a:ln>
                  <a:solidFill>
                    <a:srgbClr val="FF0000"/>
                  </a:solidFill>
                </a:ln>
                <a:solidFill>
                  <a:srgbClr val="FF0000"/>
                </a:solidFill>
                <a:latin typeface="Times New Roman" panose="02020603050405020304"/>
                <a:cs typeface="Times New Roman" panose="02020603050405020304"/>
              </a:rPr>
              <a:t>III B Tech. II Sem. A Section Mini Project Final Seminar</a:t>
            </a:r>
            <a:br>
              <a:rPr lang="en-US" sz="2400" dirty="0">
                <a:ln>
                  <a:solidFill>
                    <a:srgbClr val="FF0000"/>
                  </a:solidFill>
                </a:ln>
                <a:latin typeface="Times New Roman" panose="02020603050405020304" pitchFamily="18" charset="0"/>
                <a:cs typeface="Times New Roman" panose="02020603050405020304" pitchFamily="18" charset="0"/>
              </a:rPr>
            </a:br>
            <a:r>
              <a:rPr lang="en-US" sz="2400" dirty="0">
                <a:ln>
                  <a:solidFill>
                    <a:srgbClr val="FF0000"/>
                  </a:solidFill>
                </a:ln>
                <a:solidFill>
                  <a:srgbClr val="FF0000"/>
                </a:solidFill>
                <a:latin typeface="Times New Roman" panose="02020603050405020304"/>
                <a:cs typeface="Times New Roman" panose="02020603050405020304"/>
              </a:rPr>
              <a:t>Academic Year 2025-26   Date: 05-06-2025</a:t>
            </a:r>
            <a:br>
              <a:rPr lang="zh-CN" altLang="en-US" sz="1000" dirty="0"/>
            </a:br>
            <a:br>
              <a:rPr lang="en-US" sz="2200" dirty="0">
                <a:latin typeface="Times New Roman" panose="02020603050405020304" pitchFamily="18" charset="0"/>
                <a:cs typeface="Times New Roman" panose="02020603050405020304" pitchFamily="18" charset="0"/>
              </a:rPr>
            </a:br>
            <a:r>
              <a:rPr lang="en-US" sz="2400" dirty="0">
                <a:solidFill>
                  <a:schemeClr val="accent1">
                    <a:lumMod val="50000"/>
                  </a:schemeClr>
                </a:solidFill>
                <a:latin typeface="Times New Roman" panose="02020603050405020304"/>
                <a:cs typeface="Times New Roman" panose="02020603050405020304"/>
              </a:rPr>
              <a:t>  Liver Disease Prediction using Supervised Learning</a:t>
            </a:r>
          </a:p>
        </p:txBody>
      </p:sp>
      <p:sp>
        <p:nvSpPr>
          <p:cNvPr id="6" name="Subtitle 2"/>
          <p:cNvSpPr>
            <a:spLocks noGrp="1"/>
          </p:cNvSpPr>
          <p:nvPr/>
        </p:nvSpPr>
        <p:spPr>
          <a:xfrm>
            <a:off x="102870" y="2978785"/>
            <a:ext cx="11986260" cy="3476625"/>
          </a:xfrm>
          <a:prstGeom prst="rect">
            <a:avLst/>
          </a:prstGeom>
          <a:ln>
            <a:noFill/>
          </a:ln>
        </p:spPr>
        <p:txBody>
          <a:bodyPr vert="horz" lIns="91440" tIns="45720" rIns="91440" bIns="45720" rtlCol="0" anchor="t">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fontAlgn="auto">
              <a:spcAft>
                <a:spcPts val="0"/>
              </a:spcAft>
              <a:buClr>
                <a:schemeClr val="accent3"/>
              </a:buClr>
              <a:buNone/>
            </a:pPr>
            <a:r>
              <a:rPr lang="en-IN" sz="2000" dirty="0">
                <a:solidFill>
                  <a:srgbClr val="FF9900"/>
                </a:solidFill>
                <a:latin typeface="Times New Roman" panose="02020603050405020304" pitchFamily="18" charset="0"/>
                <a:cs typeface="Times New Roman" panose="02020603050405020304" pitchFamily="18" charset="0"/>
              </a:rPr>
              <a:t>PRESENTED </a:t>
            </a:r>
          </a:p>
          <a:p>
            <a:pPr marL="0" indent="0" fontAlgn="auto">
              <a:spcAft>
                <a:spcPts val="0"/>
              </a:spcAft>
              <a:buClr>
                <a:schemeClr val="accent3"/>
              </a:buClr>
              <a:buNone/>
            </a:pPr>
            <a:r>
              <a:rPr lang="en-IN" sz="2000" dirty="0">
                <a:solidFill>
                  <a:srgbClr val="FF9900"/>
                </a:solidFill>
                <a:latin typeface="Times New Roman" panose="02020603050405020304" pitchFamily="18" charset="0"/>
                <a:cs typeface="Times New Roman" panose="02020603050405020304" pitchFamily="18" charset="0"/>
              </a:rPr>
              <a:t>BY</a:t>
            </a:r>
          </a:p>
          <a:p>
            <a:endParaRPr lang="en-US" sz="2000" b="1" dirty="0">
              <a:solidFill>
                <a:srgbClr val="002060"/>
              </a:solidFill>
              <a:latin typeface="Times New Roman" panose="02020603050405020304" pitchFamily="18" charset="0"/>
              <a:cs typeface="Times New Roman" panose="02020603050405020304" pitchFamily="18" charset="0"/>
            </a:endParaRPr>
          </a:p>
          <a:p>
            <a:r>
              <a:rPr lang="en-US" sz="2000" dirty="0">
                <a:solidFill>
                  <a:srgbClr val="002060"/>
                </a:solidFill>
                <a:latin typeface="Times New Roman" panose="02020603050405020304"/>
                <a:cs typeface="Times New Roman" panose="02020603050405020304"/>
              </a:rPr>
              <a:t> Thota </a:t>
            </a:r>
            <a:r>
              <a:rPr lang="en-US" sz="2000" dirty="0" err="1">
                <a:solidFill>
                  <a:srgbClr val="002060"/>
                </a:solidFill>
                <a:latin typeface="Times New Roman" panose="02020603050405020304"/>
                <a:cs typeface="Times New Roman" panose="02020603050405020304"/>
              </a:rPr>
              <a:t>Pragna</a:t>
            </a:r>
            <a:r>
              <a:rPr lang="en-US" sz="2000" dirty="0">
                <a:solidFill>
                  <a:srgbClr val="002060"/>
                </a:solidFill>
                <a:latin typeface="Times New Roman" panose="02020603050405020304"/>
                <a:cs typeface="Times New Roman" panose="02020603050405020304"/>
              </a:rPr>
              <a:t> Bharathi           22321A1263</a:t>
            </a:r>
          </a:p>
          <a:p>
            <a:r>
              <a:rPr lang="en-US" sz="2000" dirty="0">
                <a:solidFill>
                  <a:srgbClr val="002060"/>
                </a:solidFill>
                <a:latin typeface="Times New Roman" panose="02020603050405020304"/>
                <a:cs typeface="Times New Roman" panose="02020603050405020304"/>
              </a:rPr>
              <a:t>  </a:t>
            </a:r>
            <a:r>
              <a:rPr lang="en-US" sz="2000" dirty="0" err="1">
                <a:solidFill>
                  <a:srgbClr val="002060"/>
                </a:solidFill>
                <a:latin typeface="Times New Roman" panose="02020603050405020304"/>
                <a:cs typeface="Times New Roman" panose="02020603050405020304"/>
              </a:rPr>
              <a:t>A.Akshaya</a:t>
            </a:r>
            <a:r>
              <a:rPr lang="en-US" sz="2000" dirty="0">
                <a:solidFill>
                  <a:srgbClr val="002060"/>
                </a:solidFill>
                <a:latin typeface="Times New Roman" panose="02020603050405020304"/>
                <a:cs typeface="Times New Roman" panose="02020603050405020304"/>
              </a:rPr>
              <a:t>                             23325A1201</a:t>
            </a:r>
          </a:p>
          <a:p>
            <a:r>
              <a:rPr lang="en-US" sz="2000" dirty="0">
                <a:solidFill>
                  <a:srgbClr val="002060"/>
                </a:solidFill>
                <a:latin typeface="Times New Roman" panose="02020603050405020304"/>
                <a:cs typeface="Times New Roman" panose="02020603050405020304"/>
              </a:rPr>
              <a:t>  </a:t>
            </a:r>
            <a:r>
              <a:rPr lang="en-US" sz="2000" dirty="0" err="1">
                <a:solidFill>
                  <a:srgbClr val="002060"/>
                </a:solidFill>
                <a:latin typeface="Times New Roman" panose="02020603050405020304"/>
                <a:cs typeface="Times New Roman" panose="02020603050405020304"/>
              </a:rPr>
              <a:t>V.Navya</a:t>
            </a:r>
            <a:r>
              <a:rPr lang="en-US" sz="2000" dirty="0">
                <a:solidFill>
                  <a:srgbClr val="002060"/>
                </a:solidFill>
                <a:latin typeface="Times New Roman" panose="02020603050405020304"/>
                <a:cs typeface="Times New Roman" panose="02020603050405020304"/>
              </a:rPr>
              <a:t> </a:t>
            </a:r>
            <a:r>
              <a:rPr lang="en-US" sz="2000" dirty="0" err="1">
                <a:solidFill>
                  <a:srgbClr val="002060"/>
                </a:solidFill>
                <a:latin typeface="Times New Roman" panose="02020603050405020304"/>
                <a:cs typeface="Times New Roman" panose="02020603050405020304"/>
              </a:rPr>
              <a:t>sree</a:t>
            </a:r>
            <a:r>
              <a:rPr lang="en-US" sz="2000" dirty="0">
                <a:solidFill>
                  <a:srgbClr val="002060"/>
                </a:solidFill>
                <a:latin typeface="Times New Roman" panose="02020603050405020304"/>
                <a:cs typeface="Times New Roman" panose="02020603050405020304"/>
              </a:rPr>
              <a:t>                         23325A1207</a:t>
            </a:r>
          </a:p>
          <a:p>
            <a:endParaRPr lang="en-US" sz="2000" dirty="0">
              <a:latin typeface="Times New Roman" panose="02020603050405020304" pitchFamily="18" charset="0"/>
              <a:cs typeface="Times New Roman" panose="02020603050405020304" pitchFamily="18" charset="0"/>
            </a:endParaRPr>
          </a:p>
          <a:p>
            <a:r>
              <a:rPr lang="en-US" sz="2000" dirty="0">
                <a:solidFill>
                  <a:srgbClr val="FF0000"/>
                </a:solidFill>
                <a:latin typeface="Calibri" panose="020F0502020204030204"/>
                <a:cs typeface="Calibri" panose="020F0502020204030204"/>
              </a:rPr>
              <a:t> </a:t>
            </a:r>
            <a:r>
              <a:rPr lang="en-US" sz="2000" dirty="0">
                <a:solidFill>
                  <a:srgbClr val="FF0000"/>
                </a:solidFill>
                <a:latin typeface="Times New Roman" panose="02020603050405020304"/>
                <a:cs typeface="Times New Roman" panose="02020603050405020304"/>
              </a:rPr>
              <a:t> </a:t>
            </a:r>
            <a:r>
              <a:rPr lang="en-US" sz="2000" dirty="0">
                <a:solidFill>
                  <a:srgbClr val="FF0000"/>
                </a:solidFill>
                <a:latin typeface="Times New Roman" panose="02020603050405020304"/>
                <a:cs typeface="Times New Roman" panose="02020603050405020304"/>
                <a:sym typeface="+mn-ea"/>
              </a:rPr>
              <a:t> </a:t>
            </a:r>
            <a:r>
              <a:rPr lang="en-US" sz="2000" dirty="0" err="1">
                <a:solidFill>
                  <a:srgbClr val="FF0000"/>
                </a:solidFill>
                <a:latin typeface="Times New Roman" panose="02020603050405020304"/>
                <a:cs typeface="Times New Roman" panose="02020603050405020304"/>
                <a:sym typeface="+mn-ea"/>
              </a:rPr>
              <a:t>Ishrath</a:t>
            </a:r>
            <a:r>
              <a:rPr lang="en-US" sz="2000" dirty="0">
                <a:solidFill>
                  <a:srgbClr val="FF0000"/>
                </a:solidFill>
                <a:latin typeface="Times New Roman" panose="02020603050405020304"/>
                <a:cs typeface="Times New Roman" panose="02020603050405020304"/>
                <a:sym typeface="+mn-ea"/>
              </a:rPr>
              <a:t> </a:t>
            </a:r>
            <a:r>
              <a:rPr lang="en-US" sz="2000" dirty="0" err="1">
                <a:solidFill>
                  <a:srgbClr val="FF0000"/>
                </a:solidFill>
                <a:latin typeface="Times New Roman" panose="02020603050405020304"/>
                <a:cs typeface="Times New Roman" panose="02020603050405020304"/>
                <a:sym typeface="+mn-ea"/>
              </a:rPr>
              <a:t>nousheem</a:t>
            </a:r>
            <a:r>
              <a:rPr lang="en-US" sz="2000" dirty="0">
                <a:solidFill>
                  <a:srgbClr val="FF0000"/>
                </a:solidFill>
                <a:latin typeface="Times New Roman" panose="02020603050405020304"/>
                <a:cs typeface="Times New Roman" panose="02020603050405020304"/>
              </a:rPr>
              <a:t>                                                 Tasneem </a:t>
            </a:r>
            <a:r>
              <a:rPr lang="en-US" sz="2000" dirty="0" err="1">
                <a:solidFill>
                  <a:srgbClr val="FF0000"/>
                </a:solidFill>
                <a:latin typeface="Times New Roman" panose="02020603050405020304"/>
                <a:cs typeface="Times New Roman" panose="02020603050405020304"/>
              </a:rPr>
              <a:t>Rahath</a:t>
            </a:r>
            <a:r>
              <a:rPr lang="en-US" sz="2000" dirty="0">
                <a:solidFill>
                  <a:srgbClr val="FF0000"/>
                </a:solidFill>
                <a:latin typeface="Times New Roman" panose="02020603050405020304"/>
                <a:cs typeface="Times New Roman" panose="02020603050405020304"/>
              </a:rPr>
              <a:t>                                                          Dr C Muruga</a:t>
            </a:r>
            <a:r>
              <a:rPr lang="en-IN" sz="2000" dirty="0">
                <a:solidFill>
                  <a:srgbClr val="FF0000"/>
                </a:solidFill>
                <a:latin typeface="Times New Roman" panose="02020603050405020304"/>
                <a:cs typeface="Times New Roman" panose="02020603050405020304"/>
              </a:rPr>
              <a:t>mani</a:t>
            </a:r>
          </a:p>
          <a:p>
            <a:r>
              <a:rPr lang="en-IN" sz="2000" dirty="0">
                <a:solidFill>
                  <a:srgbClr val="FF0000"/>
                </a:solidFill>
                <a:latin typeface="Times New Roman" panose="02020603050405020304" pitchFamily="18" charset="0"/>
                <a:cs typeface="Times New Roman" panose="02020603050405020304" pitchFamily="18" charset="0"/>
              </a:rPr>
              <a:t>Project Guide                                                     </a:t>
            </a:r>
            <a:r>
              <a:rPr lang="en-US" altLang="en-IN" sz="2000" dirty="0">
                <a:solidFill>
                  <a:srgbClr val="FF0000"/>
                </a:solidFill>
                <a:latin typeface="Times New Roman" panose="02020603050405020304" pitchFamily="18" charset="0"/>
                <a:cs typeface="Times New Roman" panose="02020603050405020304" pitchFamily="18" charset="0"/>
              </a:rPr>
              <a:t>  </a:t>
            </a:r>
            <a:r>
              <a:rPr lang="en-IN" sz="2000" dirty="0">
                <a:solidFill>
                  <a:srgbClr val="FF0000"/>
                </a:solidFill>
                <a:latin typeface="Times New Roman" panose="02020603050405020304" pitchFamily="18" charset="0"/>
                <a:cs typeface="Times New Roman" panose="02020603050405020304" pitchFamily="18" charset="0"/>
              </a:rPr>
              <a:t> Co Ordinator                                                                   HOD-IT        </a:t>
            </a:r>
          </a:p>
        </p:txBody>
      </p:sp>
      <p:sp>
        <p:nvSpPr>
          <p:cNvPr id="7" name="TextBox 4"/>
          <p:cNvSpPr txBox="1"/>
          <p:nvPr/>
        </p:nvSpPr>
        <p:spPr>
          <a:xfrm>
            <a:off x="10962409" y="115102"/>
            <a:ext cx="1126721" cy="368300"/>
          </a:xfrm>
          <a:prstGeom prst="rect">
            <a:avLst/>
          </a:prstGeom>
          <a:noFill/>
          <a:ln>
            <a:solidFill>
              <a:schemeClr val="tx1"/>
            </a:solidFill>
          </a:ln>
        </p:spPr>
        <p:txBody>
          <a:bodyPr wrap="square" rtlCol="0">
            <a:spAutoFit/>
          </a:bodyPr>
          <a:lstStyle/>
          <a:p>
            <a:r>
              <a:rPr lang="en-IN" dirty="0">
                <a:solidFill>
                  <a:srgbClr val="FF0000"/>
                </a:solidFill>
                <a:latin typeface="Times New Roman" panose="02020603050405020304" pitchFamily="18" charset="0"/>
                <a:cs typeface="Times New Roman" panose="02020603050405020304" pitchFamily="18" charset="0"/>
              </a:rPr>
              <a:t>MP-A-</a:t>
            </a:r>
            <a:r>
              <a:rPr lang="en-US" altLang="en-IN" dirty="0">
                <a:solidFill>
                  <a:srgbClr val="FF0000"/>
                </a:solidFill>
                <a:latin typeface="Times New Roman" panose="02020603050405020304" pitchFamily="18" charset="0"/>
                <a:cs typeface="Times New Roman" panose="02020603050405020304" pitchFamily="18" charset="0"/>
              </a:rPr>
              <a:t>12</a:t>
            </a:r>
          </a:p>
        </p:txBody>
      </p:sp>
      <p:pic>
        <p:nvPicPr>
          <p:cNvPr id="2" name="Picture 1"/>
          <p:cNvPicPr>
            <a:picLocks noChangeAspect="1"/>
          </p:cNvPicPr>
          <p:nvPr/>
        </p:nvPicPr>
        <p:blipFill>
          <a:blip r:embed="rId2"/>
          <a:stretch>
            <a:fillRect/>
          </a:stretch>
        </p:blipFill>
        <p:spPr>
          <a:xfrm>
            <a:off x="788297" y="485902"/>
            <a:ext cx="853467" cy="919627"/>
          </a:xfrm>
          <a:prstGeom prst="rect">
            <a:avLst/>
          </a:prstGeom>
        </p:spPr>
      </p:pic>
      <p:pic>
        <p:nvPicPr>
          <p:cNvPr id="3" name="Picture 2"/>
          <p:cNvPicPr>
            <a:picLocks noChangeAspect="1"/>
          </p:cNvPicPr>
          <p:nvPr/>
        </p:nvPicPr>
        <p:blipFill>
          <a:blip r:embed="rId3"/>
          <a:stretch>
            <a:fillRect/>
          </a:stretch>
        </p:blipFill>
        <p:spPr>
          <a:xfrm>
            <a:off x="10440402" y="497610"/>
            <a:ext cx="844125" cy="5974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858520"/>
          </a:xfrm>
        </p:spPr>
        <p:txBody>
          <a:bodyPr/>
          <a:lstStyle/>
          <a:p>
            <a:pPr algn="ctr"/>
            <a:r>
              <a:rPr lang="en-US" sz="2800" dirty="0">
                <a:solidFill>
                  <a:srgbClr val="FF0000"/>
                </a:solidFill>
                <a:latin typeface="Times New Roman" panose="02020603050405020304" pitchFamily="18" charset="0"/>
                <a:cs typeface="Times New Roman" panose="02020603050405020304" pitchFamily="18" charset="0"/>
                <a:sym typeface="+mn-ea"/>
              </a:rPr>
              <a:t>MODULES</a:t>
            </a:r>
            <a:endParaRPr lang="en-GB" altLang="en-US" sz="2800"/>
          </a:p>
        </p:txBody>
      </p:sp>
      <p:sp>
        <p:nvSpPr>
          <p:cNvPr id="3" name="Content Placeholder 2"/>
          <p:cNvSpPr>
            <a:spLocks noGrp="1"/>
          </p:cNvSpPr>
          <p:nvPr>
            <p:ph idx="1"/>
          </p:nvPr>
        </p:nvSpPr>
        <p:spPr>
          <a:xfrm>
            <a:off x="1255395" y="781685"/>
            <a:ext cx="9467034" cy="7551420"/>
          </a:xfrm>
        </p:spPr>
        <p:txBody>
          <a:bodyPr>
            <a:normAutofit/>
          </a:bodyPr>
          <a:lstStyle/>
          <a:p>
            <a:pPr marL="0" indent="0">
              <a:lnSpc>
                <a:spcPct val="150000"/>
              </a:lnSpc>
              <a:buNone/>
            </a:pPr>
            <a:r>
              <a:rPr lang="en-US" altLang="en-GB" sz="2000" b="1" dirty="0">
                <a:latin typeface="Times New Roman" panose="02020603050405020304" pitchFamily="18" charset="0"/>
                <a:cs typeface="Times New Roman" panose="02020603050405020304" pitchFamily="18" charset="0"/>
              </a:rPr>
              <a:t>1</a:t>
            </a:r>
            <a:r>
              <a:rPr lang="en-GB" altLang="en-US"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User Authentication &amp; Access Control </a:t>
            </a:r>
            <a:r>
              <a:rPr lang="en-GB" altLang="en-US" sz="2000" b="1" dirty="0">
                <a:latin typeface="Times New Roman" panose="02020603050405020304" pitchFamily="18" charset="0"/>
                <a:cs typeface="Times New Roman" panose="02020603050405020304" pitchFamily="18" charset="0"/>
              </a:rPr>
              <a:t>Module    </a:t>
            </a:r>
          </a:p>
          <a:p>
            <a:pPr lvl="1">
              <a:lnSpc>
                <a:spcPct val="150000"/>
              </a:lnSpc>
            </a:pPr>
            <a:r>
              <a:rPr lang="en-US" sz="2000" dirty="0">
                <a:latin typeface="Times New Roman" panose="02020603050405020304" pitchFamily="18" charset="0"/>
                <a:cs typeface="Times New Roman" panose="02020603050405020304" pitchFamily="18" charset="0"/>
              </a:rPr>
              <a:t>Using this module user will get register by giving required data to register.</a:t>
            </a:r>
            <a:endParaRPr lang="en-GB" altLang="en-US" sz="2000" dirty="0">
              <a:latin typeface="Times New Roman" panose="02020603050405020304" pitchFamily="18" charset="0"/>
              <a:cs typeface="Times New Roman" panose="02020603050405020304" pitchFamily="18" charset="0"/>
            </a:endParaRPr>
          </a:p>
          <a:p>
            <a:pPr lvl="1">
              <a:lnSpc>
                <a:spcPct val="150000"/>
              </a:lnSpc>
            </a:pPr>
            <a:r>
              <a:rPr lang="en-US" sz="2000" dirty="0">
                <a:latin typeface="Times New Roman" panose="02020603050405020304" pitchFamily="18" charset="0"/>
                <a:cs typeface="Times New Roman" panose="02020603050405020304" pitchFamily="18" charset="0"/>
              </a:rPr>
              <a:t> After successful register user will login to the application</a:t>
            </a:r>
            <a:r>
              <a:rPr lang="en-GB" altLang="en-US" sz="2000" dirty="0">
                <a:latin typeface="Times New Roman" panose="02020603050405020304" pitchFamily="18" charset="0"/>
                <a:cs typeface="Times New Roman" panose="02020603050405020304" pitchFamily="18" charset="0"/>
              </a:rPr>
              <a:t>. </a:t>
            </a:r>
          </a:p>
          <a:p>
            <a:pPr marL="0" indent="0">
              <a:lnSpc>
                <a:spcPct val="100000"/>
              </a:lnSpc>
              <a:buNone/>
            </a:pPr>
            <a:r>
              <a:rPr lang="en-US" altLang="en-GB" sz="2000" b="1" dirty="0">
                <a:latin typeface="Times New Roman" panose="02020603050405020304" pitchFamily="18" charset="0"/>
                <a:cs typeface="Times New Roman" panose="02020603050405020304" pitchFamily="18" charset="0"/>
              </a:rPr>
              <a:t>2</a:t>
            </a:r>
            <a:r>
              <a:rPr lang="en-GB" altLang="en-US" sz="2000" b="1" dirty="0">
                <a:latin typeface="Times New Roman" panose="02020603050405020304" pitchFamily="18" charset="0"/>
                <a:cs typeface="Times New Roman" panose="02020603050405020304" pitchFamily="18" charset="0"/>
              </a:rPr>
              <a:t>. User Input Module</a:t>
            </a:r>
            <a:r>
              <a:rPr lang="en-GB" altLang="en-US" sz="2000" dirty="0">
                <a:latin typeface="Times New Roman" panose="02020603050405020304" pitchFamily="18" charset="0"/>
                <a:cs typeface="Times New Roman" panose="02020603050405020304" pitchFamily="18" charset="0"/>
              </a:rPr>
              <a:t> </a:t>
            </a:r>
          </a:p>
          <a:p>
            <a:pPr lvl="1">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this module user will give input for prediction. </a:t>
            </a:r>
            <a:endParaRPr lang="en-GB" altLang="en-US" sz="2000" dirty="0">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Input contains 10 attributes which are taking from patient’s blood report. </a:t>
            </a:r>
            <a:endParaRPr lang="en-GB" altLang="en-US" sz="2000" dirty="0">
              <a:latin typeface="Times New Roman" panose="02020603050405020304" pitchFamily="18" charset="0"/>
              <a:cs typeface="Times New Roman" panose="02020603050405020304" pitchFamily="18" charset="0"/>
            </a:endParaRPr>
          </a:p>
          <a:p>
            <a:pPr marL="0" indent="0">
              <a:lnSpc>
                <a:spcPct val="100000"/>
              </a:lnSpc>
              <a:buNone/>
            </a:pPr>
            <a:r>
              <a:rPr lang="en-US" altLang="en-GB" sz="2000" b="1" dirty="0">
                <a:latin typeface="Times New Roman" panose="02020603050405020304" pitchFamily="18" charset="0"/>
                <a:cs typeface="Times New Roman" panose="02020603050405020304" pitchFamily="18" charset="0"/>
                <a:sym typeface="+mn-ea"/>
              </a:rPr>
              <a:t>3</a:t>
            </a:r>
            <a:r>
              <a:rPr lang="en-GB" altLang="en-US" sz="2000" b="1" dirty="0">
                <a:latin typeface="Times New Roman" panose="02020603050405020304" pitchFamily="18" charset="0"/>
                <a:cs typeface="Times New Roman" panose="02020603050405020304" pitchFamily="18" charset="0"/>
                <a:sym typeface="+mn-ea"/>
              </a:rPr>
              <a:t>. </a:t>
            </a:r>
            <a:r>
              <a:rPr lang="en-US" sz="2000" b="1" dirty="0">
                <a:latin typeface="Times New Roman" panose="02020603050405020304" pitchFamily="18" charset="0"/>
                <a:cs typeface="Times New Roman" panose="02020603050405020304" pitchFamily="18" charset="0"/>
              </a:rPr>
              <a:t>Disease Prediction </a:t>
            </a:r>
            <a:r>
              <a:rPr lang="en-GB" altLang="en-US" sz="2000" b="1" dirty="0">
                <a:latin typeface="Times New Roman" panose="02020603050405020304" pitchFamily="18" charset="0"/>
                <a:cs typeface="Times New Roman" panose="02020603050405020304" pitchFamily="18" charset="0"/>
                <a:sym typeface="+mn-ea"/>
              </a:rPr>
              <a:t>Module </a:t>
            </a:r>
            <a:endParaRPr lang="en-GB" altLang="en-US" sz="2000" b="1" dirty="0">
              <a:latin typeface="Times New Roman" panose="02020603050405020304" pitchFamily="18" charset="0"/>
              <a:cs typeface="Times New Roman" panose="02020603050405020304" pitchFamily="18" charset="0"/>
            </a:endParaRPr>
          </a:p>
          <a:p>
            <a:pPr lvl="1">
              <a:lnSpc>
                <a:spcPct val="150000"/>
              </a:lnSpc>
            </a:pPr>
            <a:r>
              <a:rPr lang="en-US" sz="2000" dirty="0">
                <a:latin typeface="Times New Roman" panose="02020603050405020304" pitchFamily="18" charset="0"/>
                <a:cs typeface="Times New Roman" panose="02020603050405020304" pitchFamily="18" charset="0"/>
              </a:rPr>
              <a:t>Using this module final predicted result displayed</a:t>
            </a:r>
            <a:r>
              <a:rPr lang="en-GB" altLang="en-US" sz="2000" dirty="0">
                <a:latin typeface="Times New Roman" panose="02020603050405020304" pitchFamily="18" charset="0"/>
                <a:cs typeface="Times New Roman" panose="02020603050405020304" pitchFamily="18" charset="0"/>
                <a:sym typeface="+mn-ea"/>
              </a:rPr>
              <a:t>. </a:t>
            </a:r>
            <a:endParaRPr lang="en-GB" altLang="en-US" sz="2000" dirty="0">
              <a:latin typeface="Times New Roman" panose="02020603050405020304" pitchFamily="18" charset="0"/>
              <a:cs typeface="Times New Roman" panose="02020603050405020304" pitchFamily="18" charset="0"/>
            </a:endParaRPr>
          </a:p>
          <a:p>
            <a:pPr lvl="1">
              <a:lnSpc>
                <a:spcPct val="150000"/>
              </a:lnSpc>
            </a:pPr>
            <a:r>
              <a:rPr lang="en-US" sz="2000" dirty="0">
                <a:latin typeface="Times New Roman" panose="02020603050405020304" pitchFamily="18" charset="0"/>
                <a:cs typeface="Times New Roman" panose="02020603050405020304" pitchFamily="18" charset="0"/>
              </a:rPr>
              <a:t>By clicking submit button after giving the input will displays the predicted result.</a:t>
            </a:r>
            <a:endParaRPr lang="en-GB"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3645" y="-146685"/>
            <a:ext cx="10515600" cy="7151370"/>
          </a:xfrm>
        </p:spPr>
        <p:txBody>
          <a:bodyPr>
            <a:normAutofit/>
          </a:bodyPr>
          <a:lstStyle/>
          <a:p>
            <a:pPr marL="0" indent="0">
              <a:lnSpc>
                <a:spcPct val="150000"/>
              </a:lnSpc>
              <a:buNone/>
            </a:pPr>
            <a:endParaRPr lang="en-GB" altLang="en-US" sz="2000" b="1" dirty="0">
              <a:latin typeface="Times New Roman" panose="02020603050405020304" pitchFamily="18" charset="0"/>
              <a:cs typeface="Times New Roman" panose="02020603050405020304" pitchFamily="18" charset="0"/>
            </a:endParaRPr>
          </a:p>
          <a:p>
            <a:pPr marL="0" indent="0">
              <a:lnSpc>
                <a:spcPct val="150000"/>
              </a:lnSpc>
              <a:buNone/>
            </a:pPr>
            <a:r>
              <a:rPr lang="en-US" altLang="en-GB" sz="2000" b="1" dirty="0">
                <a:latin typeface="Times New Roman" panose="02020603050405020304" pitchFamily="18" charset="0"/>
                <a:cs typeface="Times New Roman" panose="02020603050405020304" pitchFamily="18" charset="0"/>
              </a:rPr>
              <a:t>4</a:t>
            </a:r>
            <a:r>
              <a:rPr lang="en-GB" altLang="en-US" sz="2000" b="1" dirty="0">
                <a:latin typeface="Times New Roman" panose="02020603050405020304" pitchFamily="18" charset="0"/>
                <a:cs typeface="Times New Roman" panose="02020603050405020304" pitchFamily="18" charset="0"/>
              </a:rPr>
              <a:t>. Model Evaluation Module</a:t>
            </a:r>
            <a:r>
              <a:rPr lang="en-GB" altLang="en-US" sz="2000" dirty="0">
                <a:latin typeface="Times New Roman" panose="02020603050405020304" pitchFamily="18" charset="0"/>
                <a:cs typeface="Times New Roman" panose="02020603050405020304" pitchFamily="18" charset="0"/>
              </a:rPr>
              <a:t> </a:t>
            </a:r>
          </a:p>
          <a:p>
            <a:pPr lvl="1">
              <a:lnSpc>
                <a:spcPct val="150000"/>
              </a:lnSpc>
            </a:pPr>
            <a:r>
              <a:rPr lang="en-US" sz="2000" dirty="0">
                <a:latin typeface="Times New Roman" panose="02020603050405020304" pitchFamily="18" charset="0"/>
                <a:cs typeface="Times New Roman" panose="02020603050405020304" pitchFamily="18" charset="0"/>
              </a:rPr>
              <a:t>Assesses model performance using metrics like RMSE and R² </a:t>
            </a:r>
          </a:p>
          <a:p>
            <a:pPr lvl="1">
              <a:lnSpc>
                <a:spcPct val="150000"/>
              </a:lnSpc>
            </a:pPr>
            <a:r>
              <a:rPr lang="en-US" sz="2000" dirty="0">
                <a:latin typeface="Times New Roman" panose="02020603050405020304" pitchFamily="18" charset="0"/>
                <a:cs typeface="Times New Roman" panose="02020603050405020304" pitchFamily="18" charset="0"/>
              </a:rPr>
              <a:t>Compares different models to select the best-performing one</a:t>
            </a:r>
            <a:r>
              <a:rPr lang="en-GB" altLang="en-US" sz="2000" dirty="0">
                <a:latin typeface="Times New Roman" panose="02020603050405020304" pitchFamily="18" charset="0"/>
                <a:cs typeface="Times New Roman" panose="02020603050405020304" pitchFamily="18" charset="0"/>
              </a:rPr>
              <a:t>.</a:t>
            </a:r>
          </a:p>
          <a:p>
            <a:pPr marL="0" indent="0">
              <a:lnSpc>
                <a:spcPct val="100000"/>
              </a:lnSpc>
              <a:buNone/>
            </a:pPr>
            <a:r>
              <a:rPr lang="en-US" altLang="en-GB" sz="2000" b="1" dirty="0">
                <a:latin typeface="Times New Roman" panose="02020603050405020304" pitchFamily="18" charset="0"/>
                <a:cs typeface="Times New Roman" panose="02020603050405020304" pitchFamily="18" charset="0"/>
                <a:sym typeface="+mn-ea"/>
              </a:rPr>
              <a:t>5</a:t>
            </a:r>
            <a:r>
              <a:rPr lang="en-GB" altLang="en-US" sz="2000" b="1" dirty="0">
                <a:latin typeface="Times New Roman" panose="02020603050405020304" pitchFamily="18" charset="0"/>
                <a:cs typeface="Times New Roman" panose="02020603050405020304" pitchFamily="18" charset="0"/>
                <a:sym typeface="+mn-ea"/>
              </a:rPr>
              <a:t>. User Logout Module</a:t>
            </a:r>
            <a:r>
              <a:rPr lang="en-GB" altLang="en-US" sz="2000" dirty="0">
                <a:latin typeface="Times New Roman" panose="02020603050405020304" pitchFamily="18" charset="0"/>
                <a:cs typeface="Times New Roman" panose="02020603050405020304" pitchFamily="18" charset="0"/>
                <a:sym typeface="+mn-ea"/>
              </a:rPr>
              <a:t> </a:t>
            </a:r>
            <a:endParaRPr lang="en-GB" altLang="en-US" sz="2000" dirty="0">
              <a:latin typeface="Times New Roman" panose="02020603050405020304" pitchFamily="18" charset="0"/>
              <a:cs typeface="Times New Roman" panose="02020603050405020304" pitchFamily="18" charset="0"/>
            </a:endParaRPr>
          </a:p>
          <a:p>
            <a:pPr lvl="1">
              <a:lnSpc>
                <a:spcPct val="150000"/>
              </a:lnSpc>
            </a:pPr>
            <a:r>
              <a:rPr lang="en-US" sz="2000" dirty="0">
                <a:latin typeface="Times New Roman" panose="02020603050405020304" pitchFamily="18" charset="0"/>
                <a:cs typeface="Times New Roman" panose="02020603050405020304" pitchFamily="18" charset="0"/>
              </a:rPr>
              <a:t>Using this module user will get logout from the application.</a:t>
            </a:r>
            <a:endParaRPr lang="en-GB"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90" y="365125"/>
            <a:ext cx="11065510" cy="795655"/>
          </a:xfrm>
        </p:spPr>
        <p:txBody>
          <a:bodyPr/>
          <a:lstStyle/>
          <a:p>
            <a:r>
              <a:rPr lang="en-US" altLang="en-US" sz="2000" b="1" dirty="0">
                <a:solidFill>
                  <a:srgbClr val="FF0000"/>
                </a:solidFill>
                <a:latin typeface="Times New Roman" panose="02020603050405020304" pitchFamily="18" charset="0"/>
                <a:cs typeface="Times New Roman" panose="02020603050405020304" pitchFamily="18" charset="0"/>
              </a:rPr>
              <a:t>SYSTEM ARCHITECTURE</a:t>
            </a:r>
          </a:p>
        </p:txBody>
      </p:sp>
      <p:pic>
        <p:nvPicPr>
          <p:cNvPr id="4" name="Content Placeholder 3" descr="systrm archit"/>
          <p:cNvPicPr>
            <a:picLocks noGrp="1" noChangeAspect="1"/>
          </p:cNvPicPr>
          <p:nvPr>
            <p:ph idx="1"/>
          </p:nvPr>
        </p:nvPicPr>
        <p:blipFill>
          <a:blip r:embed="rId2"/>
          <a:stretch>
            <a:fillRect/>
          </a:stretch>
        </p:blipFill>
        <p:spPr>
          <a:xfrm>
            <a:off x="2194560" y="1257935"/>
            <a:ext cx="7328535" cy="52158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C799-BEA7-CB43-2F74-4A7C2BDF74AF}"/>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TECHNICAL ARCHITECTURE</a:t>
            </a:r>
          </a:p>
        </p:txBody>
      </p:sp>
      <p:pic>
        <p:nvPicPr>
          <p:cNvPr id="21" name="Content Placeholder 20">
            <a:extLst>
              <a:ext uri="{FF2B5EF4-FFF2-40B4-BE49-F238E27FC236}">
                <a16:creationId xmlns:a16="http://schemas.microsoft.com/office/drawing/2014/main" id="{32F5653C-EA33-540B-32EC-EFF4D64F2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059" y="1596571"/>
            <a:ext cx="7119256" cy="4896304"/>
          </a:xfrm>
        </p:spPr>
      </p:pic>
      <p:pic>
        <p:nvPicPr>
          <p:cNvPr id="23" name="Picture 22">
            <a:extLst>
              <a:ext uri="{FF2B5EF4-FFF2-40B4-BE49-F238E27FC236}">
                <a16:creationId xmlns:a16="http://schemas.microsoft.com/office/drawing/2014/main" id="{BA081ED3-CEEE-72B1-82D5-E9958DA89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344" y="2139043"/>
            <a:ext cx="3744686" cy="3581400"/>
          </a:xfrm>
          <a:prstGeom prst="rect">
            <a:avLst/>
          </a:prstGeom>
        </p:spPr>
      </p:pic>
      <p:cxnSp>
        <p:nvCxnSpPr>
          <p:cNvPr id="25" name="Straight Arrow Connector 24">
            <a:extLst>
              <a:ext uri="{FF2B5EF4-FFF2-40B4-BE49-F238E27FC236}">
                <a16:creationId xmlns:a16="http://schemas.microsoft.com/office/drawing/2014/main" id="{8C49FE19-3B04-1678-83BF-A5015E4361BA}"/>
              </a:ext>
            </a:extLst>
          </p:cNvPr>
          <p:cNvCxnSpPr/>
          <p:nvPr/>
        </p:nvCxnSpPr>
        <p:spPr>
          <a:xfrm flipH="1">
            <a:off x="7903030" y="3646714"/>
            <a:ext cx="5333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BB289EE0-AA7A-FB2F-7454-F72A662ECA07}"/>
              </a:ext>
            </a:extLst>
          </p:cNvPr>
          <p:cNvCxnSpPr/>
          <p:nvPr/>
        </p:nvCxnSpPr>
        <p:spPr>
          <a:xfrm flipH="1" flipV="1">
            <a:off x="3456215" y="3543300"/>
            <a:ext cx="702129" cy="3265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17975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141730"/>
          </a:xfrm>
        </p:spPr>
        <p:txBody>
          <a:bodyPr/>
          <a:lstStyle/>
          <a:p>
            <a:pPr algn="ctr"/>
            <a:r>
              <a:rPr lang="en-US" sz="2800" dirty="0">
                <a:solidFill>
                  <a:srgbClr val="FF0000"/>
                </a:solidFill>
                <a:latin typeface="Times New Roman" panose="02020603050405020304" pitchFamily="18" charset="0"/>
                <a:cs typeface="Times New Roman" panose="02020603050405020304" pitchFamily="18" charset="0"/>
                <a:sym typeface="+mn-ea"/>
              </a:rPr>
              <a:t>COMPUTATIONAL RESOURCES</a:t>
            </a:r>
            <a:endParaRPr lang="en-GB" altLang="en-US" sz="2800"/>
          </a:p>
        </p:txBody>
      </p:sp>
      <p:sp>
        <p:nvSpPr>
          <p:cNvPr id="3" name="Content Placeholder 2"/>
          <p:cNvSpPr>
            <a:spLocks noGrp="1"/>
          </p:cNvSpPr>
          <p:nvPr>
            <p:ph idx="1"/>
          </p:nvPr>
        </p:nvSpPr>
        <p:spPr>
          <a:xfrm>
            <a:off x="1242695" y="927735"/>
            <a:ext cx="10168890" cy="5721350"/>
          </a:xfrm>
        </p:spPr>
        <p:txBody>
          <a:bodyPr>
            <a:normAutofit fontScale="85000" lnSpcReduction="10000"/>
          </a:bodyPr>
          <a:lstStyle/>
          <a:p>
            <a:pPr marL="0" indent="0">
              <a:lnSpc>
                <a:spcPct val="150000"/>
              </a:lnSpc>
              <a:buNone/>
            </a:pPr>
            <a:r>
              <a:rPr lang="en-GB" altLang="en-US" sz="2200" b="1" dirty="0">
                <a:latin typeface="Times New Roman" panose="02020603050405020304" pitchFamily="18" charset="0"/>
                <a:cs typeface="Times New Roman" panose="02020603050405020304" pitchFamily="18" charset="0"/>
              </a:rPr>
              <a:t>Hardware Requirements: </a:t>
            </a:r>
          </a:p>
          <a:p>
            <a:pPr lvl="1">
              <a:lnSpc>
                <a:spcPct val="150000"/>
              </a:lnSpc>
            </a:pPr>
            <a:r>
              <a:rPr lang="en-GB" altLang="en-US" sz="2000" dirty="0">
                <a:latin typeface="Times New Roman" panose="02020603050405020304" pitchFamily="18" charset="0"/>
                <a:cs typeface="Times New Roman" panose="02020603050405020304" pitchFamily="18" charset="0"/>
              </a:rPr>
              <a:t>Processor                                            </a:t>
            </a:r>
            <a:r>
              <a:rPr lang="en-US" altLang="en-GB" sz="2000" dirty="0">
                <a:latin typeface="Times New Roman" panose="02020603050405020304" pitchFamily="18" charset="0"/>
                <a:cs typeface="Times New Roman" panose="02020603050405020304" pitchFamily="18" charset="0"/>
              </a:rPr>
              <a:t> </a:t>
            </a:r>
            <a:r>
              <a:rPr lang="en-GB" altLang="en-US" sz="2000" dirty="0">
                <a:latin typeface="Times New Roman" panose="02020603050405020304" pitchFamily="18" charset="0"/>
                <a:cs typeface="Times New Roman" panose="02020603050405020304" pitchFamily="18" charset="0"/>
              </a:rPr>
              <a:t>  : Intel COREi51.80 GHz  </a:t>
            </a:r>
          </a:p>
          <a:p>
            <a:pPr lvl="1">
              <a:lnSpc>
                <a:spcPct val="150000"/>
              </a:lnSpc>
            </a:pPr>
            <a:r>
              <a:rPr lang="en-GB" altLang="en-US" sz="2000" dirty="0">
                <a:latin typeface="Times New Roman" panose="02020603050405020304" pitchFamily="18" charset="0"/>
                <a:cs typeface="Times New Roman" panose="02020603050405020304" pitchFamily="18" charset="0"/>
              </a:rPr>
              <a:t>RAM                                                    </a:t>
            </a:r>
            <a:r>
              <a:rPr lang="en-US" altLang="en-GB" sz="2000" dirty="0">
                <a:latin typeface="Times New Roman" panose="02020603050405020304" pitchFamily="18" charset="0"/>
                <a:cs typeface="Times New Roman" panose="02020603050405020304" pitchFamily="18" charset="0"/>
              </a:rPr>
              <a:t> </a:t>
            </a:r>
            <a:r>
              <a:rPr lang="en-GB" altLang="en-US" sz="2000" dirty="0">
                <a:latin typeface="Times New Roman" panose="02020603050405020304" pitchFamily="18" charset="0"/>
                <a:cs typeface="Times New Roman" panose="02020603050405020304" pitchFamily="18" charset="0"/>
              </a:rPr>
              <a:t>: </a:t>
            </a:r>
            <a:r>
              <a:rPr lang="en-US" altLang="en-GB" sz="2000" dirty="0">
                <a:latin typeface="Times New Roman" panose="02020603050405020304" pitchFamily="18" charset="0"/>
                <a:cs typeface="Times New Roman" panose="02020603050405020304" pitchFamily="18" charset="0"/>
              </a:rPr>
              <a:t>8</a:t>
            </a:r>
            <a:r>
              <a:rPr lang="en-GB" altLang="en-US" sz="2000" dirty="0">
                <a:latin typeface="Times New Roman" panose="02020603050405020304" pitchFamily="18" charset="0"/>
                <a:cs typeface="Times New Roman" panose="02020603050405020304" pitchFamily="18" charset="0"/>
              </a:rPr>
              <a:t>GB </a:t>
            </a:r>
          </a:p>
          <a:p>
            <a:pPr lvl="1">
              <a:lnSpc>
                <a:spcPct val="150000"/>
              </a:lnSpc>
            </a:pPr>
            <a:r>
              <a:rPr lang="en-GB" altLang="en-US" sz="2000" dirty="0">
                <a:latin typeface="Times New Roman" panose="02020603050405020304" pitchFamily="18" charset="0"/>
                <a:cs typeface="Times New Roman" panose="02020603050405020304" pitchFamily="18" charset="0"/>
              </a:rPr>
              <a:t>ROM                                                    </a:t>
            </a:r>
            <a:r>
              <a:rPr lang="en-US" altLang="en-GB" sz="2000" dirty="0">
                <a:latin typeface="Times New Roman" panose="02020603050405020304" pitchFamily="18" charset="0"/>
                <a:cs typeface="Times New Roman" panose="02020603050405020304" pitchFamily="18" charset="0"/>
              </a:rPr>
              <a:t> </a:t>
            </a:r>
            <a:r>
              <a:rPr lang="en-GB"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1TB</a:t>
            </a:r>
            <a:endParaRPr lang="en-GB" altLang="en-US" sz="2000" dirty="0">
              <a:latin typeface="Times New Roman" panose="02020603050405020304" pitchFamily="18" charset="0"/>
              <a:cs typeface="Times New Roman" panose="02020603050405020304" pitchFamily="18" charset="0"/>
            </a:endParaRPr>
          </a:p>
          <a:p>
            <a:pPr marL="0" indent="0">
              <a:lnSpc>
                <a:spcPct val="150000"/>
              </a:lnSpc>
              <a:buNone/>
            </a:pPr>
            <a:r>
              <a:rPr lang="en-GB" altLang="en-US" sz="2200" b="1" dirty="0">
                <a:latin typeface="Times New Roman" panose="02020603050405020304" pitchFamily="18" charset="0"/>
                <a:cs typeface="Times New Roman" panose="02020603050405020304" pitchFamily="18" charset="0"/>
              </a:rPr>
              <a:t>Software Requirements: </a:t>
            </a:r>
          </a:p>
          <a:p>
            <a:pPr lvl="1">
              <a:lnSpc>
                <a:spcPct val="150000"/>
              </a:lnSpc>
            </a:pPr>
            <a:r>
              <a:rPr lang="en-GB" altLang="en-US" sz="2000" dirty="0">
                <a:latin typeface="Times New Roman" panose="02020603050405020304" pitchFamily="18" charset="0"/>
                <a:cs typeface="Times New Roman" panose="02020603050405020304" pitchFamily="18" charset="0"/>
              </a:rPr>
              <a:t>Operating System                                  : Windows 10 </a:t>
            </a:r>
          </a:p>
          <a:p>
            <a:pPr lvl="1">
              <a:lnSpc>
                <a:spcPct val="150000"/>
              </a:lnSpc>
            </a:pPr>
            <a:r>
              <a:rPr lang="en-GB" altLang="en-US" sz="2000" dirty="0">
                <a:latin typeface="Times New Roman" panose="02020603050405020304" pitchFamily="18" charset="0"/>
                <a:cs typeface="Times New Roman" panose="02020603050405020304" pitchFamily="18" charset="0"/>
              </a:rPr>
              <a:t>IDE              </a:t>
            </a:r>
            <a:r>
              <a:rPr lang="en-US" altLang="en-GB" sz="2000" dirty="0">
                <a:latin typeface="Times New Roman" panose="02020603050405020304" pitchFamily="18" charset="0"/>
                <a:cs typeface="Times New Roman" panose="02020603050405020304" pitchFamily="18" charset="0"/>
              </a:rPr>
              <a:t>                                          </a:t>
            </a:r>
            <a:r>
              <a:rPr lang="en-GB" altLang="en-US" sz="2000" dirty="0">
                <a:latin typeface="Times New Roman" panose="02020603050405020304" pitchFamily="18" charset="0"/>
                <a:cs typeface="Times New Roman" panose="02020603050405020304" pitchFamily="18" charset="0"/>
              </a:rPr>
              <a:t>: Anaconda 3.7,Google </a:t>
            </a:r>
            <a:r>
              <a:rPr lang="en-GB" altLang="en-US" sz="2000" dirty="0" err="1">
                <a:latin typeface="Times New Roman" panose="02020603050405020304" pitchFamily="18" charset="0"/>
                <a:cs typeface="Times New Roman" panose="02020603050405020304" pitchFamily="18" charset="0"/>
              </a:rPr>
              <a:t>colab</a:t>
            </a:r>
            <a:endParaRPr lang="en-GB" altLang="en-US" sz="2000" dirty="0">
              <a:latin typeface="Times New Roman" panose="02020603050405020304" pitchFamily="18" charset="0"/>
              <a:cs typeface="Times New Roman" panose="02020603050405020304" pitchFamily="18" charset="0"/>
            </a:endParaRPr>
          </a:p>
          <a:p>
            <a:pPr lvl="1">
              <a:lnSpc>
                <a:spcPct val="150000"/>
              </a:lnSpc>
            </a:pPr>
            <a:r>
              <a:rPr lang="en-US" sz="2000" dirty="0">
                <a:latin typeface="Times New Roman" panose="02020603050405020304" pitchFamily="18" charset="0"/>
                <a:cs typeface="Times New Roman" panose="02020603050405020304" pitchFamily="18" charset="0"/>
              </a:rPr>
              <a:t>Language Used                                      : Python 3.7</a:t>
            </a:r>
          </a:p>
          <a:p>
            <a:pPr lvl="1">
              <a:lnSpc>
                <a:spcPct val="150000"/>
              </a:lnSpc>
            </a:pPr>
            <a:r>
              <a:rPr lang="en-US" sz="2000" dirty="0">
                <a:latin typeface="Times New Roman" panose="02020603050405020304" pitchFamily="18" charset="0"/>
                <a:cs typeface="Times New Roman" panose="02020603050405020304" pitchFamily="18" charset="0"/>
              </a:rPr>
              <a:t>Front End                                               : </a:t>
            </a:r>
            <a:r>
              <a:rPr lang="en-US" sz="2000" dirty="0" err="1">
                <a:latin typeface="Times New Roman" panose="02020603050405020304" pitchFamily="18" charset="0"/>
                <a:cs typeface="Times New Roman" panose="02020603050405020304" pitchFamily="18" charset="0"/>
              </a:rPr>
              <a:t>Html,css,Bootstrap</a:t>
            </a:r>
            <a:endParaRPr lang="en-US" sz="2000" dirty="0">
              <a:latin typeface="Times New Roman" panose="02020603050405020304" pitchFamily="18" charset="0"/>
              <a:cs typeface="Times New Roman" panose="02020603050405020304" pitchFamily="18" charset="0"/>
            </a:endParaRPr>
          </a:p>
          <a:p>
            <a:pPr lvl="1">
              <a:lnSpc>
                <a:spcPct val="150000"/>
              </a:lnSpc>
            </a:pPr>
            <a:r>
              <a:rPr lang="en-US" sz="2000" dirty="0">
                <a:latin typeface="Times New Roman" panose="02020603050405020304" pitchFamily="18" charset="0"/>
                <a:cs typeface="Times New Roman" panose="02020603050405020304" pitchFamily="18" charset="0"/>
              </a:rPr>
              <a:t>Data Processing                                     : Pandas, NumPy</a:t>
            </a:r>
          </a:p>
          <a:p>
            <a:pPr lvl="1">
              <a:lnSpc>
                <a:spcPct val="150000"/>
              </a:lnSpc>
            </a:pPr>
            <a:r>
              <a:rPr lang="en-US" sz="2000" dirty="0">
                <a:latin typeface="Times New Roman" panose="02020603050405020304" pitchFamily="18" charset="0"/>
                <a:cs typeface="Times New Roman" panose="02020603050405020304" pitchFamily="18" charset="0"/>
              </a:rPr>
              <a:t>Machine Learning                                  : Logistic </a:t>
            </a:r>
            <a:r>
              <a:rPr lang="en-US" sz="2000" dirty="0" err="1">
                <a:latin typeface="Times New Roman" panose="02020603050405020304" pitchFamily="18" charset="0"/>
                <a:cs typeface="Times New Roman" panose="02020603050405020304" pitchFamily="18" charset="0"/>
              </a:rPr>
              <a:t>Regression,KNN,ANN,SVM</a:t>
            </a:r>
            <a:endParaRPr lang="en-US" sz="2000" dirty="0">
              <a:latin typeface="Times New Roman" panose="02020603050405020304" pitchFamily="18" charset="0"/>
              <a:cs typeface="Times New Roman" panose="02020603050405020304" pitchFamily="18" charset="0"/>
            </a:endParaRPr>
          </a:p>
          <a:p>
            <a:pPr lvl="1">
              <a:lnSpc>
                <a:spcPct val="150000"/>
              </a:lnSpc>
            </a:pPr>
            <a:r>
              <a:rPr lang="en-US" sz="2000" dirty="0">
                <a:latin typeface="Times New Roman" panose="02020603050405020304" pitchFamily="18" charset="0"/>
                <a:cs typeface="Times New Roman" panose="02020603050405020304" pitchFamily="18" charset="0"/>
              </a:rPr>
              <a:t>Visualization                                          : Matplotlib, Seaborn</a:t>
            </a:r>
          </a:p>
          <a:p>
            <a:pPr lvl="1">
              <a:lnSpc>
                <a:spcPct val="150000"/>
              </a:lnSpc>
            </a:pPr>
            <a:r>
              <a:rPr lang="en-US" sz="2000" dirty="0">
                <a:latin typeface="Times New Roman" panose="02020603050405020304" pitchFamily="18" charset="0"/>
                <a:cs typeface="Times New Roman" panose="02020603050405020304" pitchFamily="18" charset="0"/>
              </a:rPr>
              <a:t>Web Framework                                     : Flask</a:t>
            </a:r>
          </a:p>
          <a:p>
            <a:pPr lvl="1">
              <a:lnSpc>
                <a:spcPct val="150000"/>
              </a:lnSpc>
            </a:pPr>
            <a:endParaRPr lang="en-GB"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956" y="605155"/>
            <a:ext cx="2269944" cy="410301"/>
          </a:xfrm>
        </p:spPr>
        <p:txBody>
          <a:bodyPr>
            <a:normAutofit/>
          </a:bodyPr>
          <a:lstStyle/>
          <a:p>
            <a:r>
              <a:rPr lang="en-US" altLang="en-US" sz="1800" b="1" u="sng" dirty="0">
                <a:solidFill>
                  <a:srgbClr val="FF0000"/>
                </a:solidFill>
                <a:latin typeface="Times New Roman" panose="02020603050405020304" pitchFamily="18" charset="0"/>
                <a:cs typeface="Times New Roman" panose="02020603050405020304" pitchFamily="18" charset="0"/>
              </a:rPr>
              <a:t>Use case diagram:</a:t>
            </a:r>
          </a:p>
        </p:txBody>
      </p:sp>
      <p:sp>
        <p:nvSpPr>
          <p:cNvPr id="9" name="Content Placeholder 8">
            <a:extLst>
              <a:ext uri="{FF2B5EF4-FFF2-40B4-BE49-F238E27FC236}">
                <a16:creationId xmlns:a16="http://schemas.microsoft.com/office/drawing/2014/main" id="{A91975B7-3BC3-9FF8-4E99-0B22D2857E3E}"/>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7FF0AF23-F4C2-F3CC-947C-5318A2C73F41}"/>
              </a:ext>
            </a:extLst>
          </p:cNvPr>
          <p:cNvPicPr>
            <a:picLocks noChangeAspect="1"/>
          </p:cNvPicPr>
          <p:nvPr/>
        </p:nvPicPr>
        <p:blipFill>
          <a:blip r:embed="rId2"/>
          <a:stretch>
            <a:fillRect/>
          </a:stretch>
        </p:blipFill>
        <p:spPr>
          <a:xfrm>
            <a:off x="691243" y="1061356"/>
            <a:ext cx="10847614" cy="5366657"/>
          </a:xfrm>
          <a:prstGeom prst="rect">
            <a:avLst/>
          </a:prstGeom>
        </p:spPr>
      </p:pic>
      <p:sp>
        <p:nvSpPr>
          <p:cNvPr id="3" name="TextBox 2">
            <a:extLst>
              <a:ext uri="{FF2B5EF4-FFF2-40B4-BE49-F238E27FC236}">
                <a16:creationId xmlns:a16="http://schemas.microsoft.com/office/drawing/2014/main" id="{5E7303CD-33E1-0569-7314-F82BC18B379F}"/>
              </a:ext>
            </a:extLst>
          </p:cNvPr>
          <p:cNvSpPr txBox="1"/>
          <p:nvPr/>
        </p:nvSpPr>
        <p:spPr>
          <a:xfrm>
            <a:off x="4245429" y="223157"/>
            <a:ext cx="3456214" cy="461665"/>
          </a:xfrm>
          <a:prstGeom prst="rect">
            <a:avLst/>
          </a:prstGeom>
          <a:noFill/>
        </p:spPr>
        <p:txBody>
          <a:bodyPr wrap="square" rtlCol="0">
            <a:spAutoFit/>
          </a:bodyPr>
          <a:lstStyle/>
          <a:p>
            <a:r>
              <a:rPr lang="en-US" sz="2400" dirty="0">
                <a:solidFill>
                  <a:srgbClr val="FF0000"/>
                </a:solidFill>
              </a:rPr>
              <a:t>UML DIAGRAMS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025" y="365125"/>
            <a:ext cx="11026775" cy="757555"/>
          </a:xfrm>
        </p:spPr>
        <p:txBody>
          <a:bodyPr/>
          <a:lstStyle/>
          <a:p>
            <a:r>
              <a:rPr lang="en-US" altLang="en-US" sz="2000" b="1" u="sng" dirty="0">
                <a:solidFill>
                  <a:srgbClr val="FF0000"/>
                </a:solidFill>
                <a:latin typeface="Times New Roman" panose="02020603050405020304" pitchFamily="18" charset="0"/>
                <a:cs typeface="Times New Roman" panose="02020603050405020304" pitchFamily="18" charset="0"/>
              </a:rPr>
              <a:t>Class diagram:</a:t>
            </a:r>
          </a:p>
        </p:txBody>
      </p:sp>
      <p:sp>
        <p:nvSpPr>
          <p:cNvPr id="7" name="Content Placeholder 6">
            <a:extLst>
              <a:ext uri="{FF2B5EF4-FFF2-40B4-BE49-F238E27FC236}">
                <a16:creationId xmlns:a16="http://schemas.microsoft.com/office/drawing/2014/main" id="{5654CC17-BE72-79A5-8763-A10D2B9286FC}"/>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83962938-6B47-793B-9E53-CB822B82B965}"/>
              </a:ext>
            </a:extLst>
          </p:cNvPr>
          <p:cNvPicPr>
            <a:picLocks noChangeAspect="1"/>
          </p:cNvPicPr>
          <p:nvPr/>
        </p:nvPicPr>
        <p:blipFill>
          <a:blip r:embed="rId2"/>
          <a:stretch>
            <a:fillRect/>
          </a:stretch>
        </p:blipFill>
        <p:spPr>
          <a:xfrm>
            <a:off x="2378530" y="1023257"/>
            <a:ext cx="7815942" cy="54047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365125"/>
            <a:ext cx="10515600" cy="883285"/>
          </a:xfrm>
        </p:spPr>
        <p:txBody>
          <a:bodyPr/>
          <a:lstStyle/>
          <a:p>
            <a:r>
              <a:rPr lang="en-US" altLang="en-US" sz="2000" b="1" u="sng" dirty="0">
                <a:solidFill>
                  <a:srgbClr val="FF0000"/>
                </a:solidFill>
                <a:latin typeface="Times New Roman" panose="02020603050405020304" pitchFamily="18" charset="0"/>
                <a:cs typeface="Times New Roman" panose="02020603050405020304" pitchFamily="18" charset="0"/>
              </a:rPr>
              <a:t>Sequence diagram</a:t>
            </a:r>
          </a:p>
        </p:txBody>
      </p:sp>
      <p:pic>
        <p:nvPicPr>
          <p:cNvPr id="6" name="Content Placeholder 5">
            <a:extLst>
              <a:ext uri="{FF2B5EF4-FFF2-40B4-BE49-F238E27FC236}">
                <a16:creationId xmlns:a16="http://schemas.microsoft.com/office/drawing/2014/main" id="{434CA4BF-98C9-A34E-02AA-B9F52AB6A946}"/>
              </a:ext>
            </a:extLst>
          </p:cNvPr>
          <p:cNvPicPr>
            <a:picLocks noGrp="1" noChangeAspect="1"/>
          </p:cNvPicPr>
          <p:nvPr>
            <p:ph idx="1"/>
          </p:nvPr>
        </p:nvPicPr>
        <p:blipFill>
          <a:blip r:embed="rId2"/>
          <a:stretch>
            <a:fillRect/>
          </a:stretch>
        </p:blipFill>
        <p:spPr>
          <a:xfrm>
            <a:off x="1496787" y="1248410"/>
            <a:ext cx="8844642" cy="5332004"/>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445" y="365125"/>
            <a:ext cx="10968355" cy="815340"/>
          </a:xfrm>
        </p:spPr>
        <p:txBody>
          <a:bodyPr/>
          <a:lstStyle/>
          <a:p>
            <a:r>
              <a:rPr lang="en-US" altLang="en-US" sz="2000" b="1" u="sng" dirty="0">
                <a:solidFill>
                  <a:srgbClr val="FF0000"/>
                </a:solidFill>
                <a:latin typeface="Times New Roman" panose="02020603050405020304" pitchFamily="18" charset="0"/>
                <a:cs typeface="Times New Roman" panose="02020603050405020304" pitchFamily="18" charset="0"/>
              </a:rPr>
              <a:t>Activity diagram:</a:t>
            </a:r>
          </a:p>
        </p:txBody>
      </p:sp>
      <p:pic>
        <p:nvPicPr>
          <p:cNvPr id="8" name="Content Placeholder 7">
            <a:extLst>
              <a:ext uri="{FF2B5EF4-FFF2-40B4-BE49-F238E27FC236}">
                <a16:creationId xmlns:a16="http://schemas.microsoft.com/office/drawing/2014/main" id="{3E811BD1-5055-6780-452F-DEB528E13C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00" y="1094014"/>
            <a:ext cx="4718957" cy="5573486"/>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3F74-7D83-2579-6B2F-6E8190BB312F}"/>
              </a:ext>
            </a:extLst>
          </p:cNvPr>
          <p:cNvSpPr>
            <a:spLocks noGrp="1"/>
          </p:cNvSpPr>
          <p:nvPr>
            <p:ph type="title"/>
          </p:nvPr>
        </p:nvSpPr>
        <p:spPr/>
        <p:txBody>
          <a:bodyPr>
            <a:normAutofit/>
          </a:bodyPr>
          <a:lstStyle/>
          <a:p>
            <a:r>
              <a:rPr lang="en-US" sz="2000" b="1" u="sng" dirty="0">
                <a:solidFill>
                  <a:srgbClr val="FF0000"/>
                </a:solidFill>
                <a:latin typeface="Times New Roman" panose="02020603050405020304" pitchFamily="18" charset="0"/>
                <a:ea typeface="MS Mincho" panose="02020609040205080304" pitchFamily="49" charset="-128"/>
                <a:cs typeface="Times New Roman" panose="02020603050405020304" pitchFamily="18" charset="0"/>
              </a:rPr>
              <a:t>ER diagram:</a:t>
            </a:r>
          </a:p>
        </p:txBody>
      </p:sp>
      <p:pic>
        <p:nvPicPr>
          <p:cNvPr id="5" name="Content Placeholder 4">
            <a:extLst>
              <a:ext uri="{FF2B5EF4-FFF2-40B4-BE49-F238E27FC236}">
                <a16:creationId xmlns:a16="http://schemas.microsoft.com/office/drawing/2014/main" id="{B48B28D7-3EB3-9C87-7273-ACE8425BD4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8057" y="1453243"/>
            <a:ext cx="8485414" cy="5236028"/>
          </a:xfrm>
        </p:spPr>
      </p:pic>
    </p:spTree>
    <p:extLst>
      <p:ext uri="{BB962C8B-B14F-4D97-AF65-F5344CB8AC3E}">
        <p14:creationId xmlns:p14="http://schemas.microsoft.com/office/powerpoint/2010/main" val="246300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65" y="-194310"/>
            <a:ext cx="10515600" cy="1557020"/>
          </a:xfrm>
        </p:spPr>
        <p:txBody>
          <a:bodyPr/>
          <a:lstStyle/>
          <a:p>
            <a:pPr algn="ctr"/>
            <a:r>
              <a:rPr lang="en-US" sz="2800" dirty="0">
                <a:solidFill>
                  <a:srgbClr val="FF0000"/>
                </a:solidFill>
                <a:latin typeface="Times New Roman" panose="02020603050405020304" pitchFamily="18" charset="0"/>
                <a:cs typeface="Times New Roman" panose="02020603050405020304" pitchFamily="18" charset="0"/>
                <a:sym typeface="+mn-ea"/>
              </a:rPr>
              <a:t>CONTENTS</a:t>
            </a:r>
            <a:endParaRPr lang="en-GB" altLang="en-US" sz="2800"/>
          </a:p>
        </p:txBody>
      </p:sp>
      <p:sp>
        <p:nvSpPr>
          <p:cNvPr id="3" name="Content Placeholder 2"/>
          <p:cNvSpPr>
            <a:spLocks noGrp="1"/>
          </p:cNvSpPr>
          <p:nvPr>
            <p:ph idx="1"/>
          </p:nvPr>
        </p:nvSpPr>
        <p:spPr>
          <a:xfrm>
            <a:off x="310243" y="957580"/>
            <a:ext cx="10966722" cy="5586730"/>
          </a:xfrm>
        </p:spPr>
        <p:txBody>
          <a:bodyPr numCol="2">
            <a:noAutofit/>
          </a:bodyPr>
          <a:lstStyle/>
          <a:p>
            <a:pPr>
              <a:lnSpc>
                <a:spcPct val="150000"/>
              </a:lnSpc>
            </a:pPr>
            <a:r>
              <a:rPr lang="en-US" sz="2000" dirty="0">
                <a:latin typeface="Times New Roman" panose="02020603050405020304" pitchFamily="18" charset="0"/>
                <a:cs typeface="Times New Roman" panose="02020603050405020304" pitchFamily="18" charset="0"/>
                <a:sym typeface="+mn-ea"/>
              </a:rPr>
              <a:t> Introduction                                                 </a:t>
            </a:r>
            <a:endParaRPr lang="en-IN" sz="2000" dirty="0">
              <a:latin typeface="Times New Roman" panose="02020603050405020304" pitchFamily="18" charset="0"/>
              <a:cs typeface="Times New Roman" panose="02020603050405020304" pitchFamily="18" charset="0"/>
              <a:sym typeface="+mn-ea"/>
            </a:endParaRPr>
          </a:p>
          <a:p>
            <a:pPr>
              <a:lnSpc>
                <a:spcPct val="150000"/>
              </a:lnSpc>
            </a:pPr>
            <a:r>
              <a:rPr lang="en-US" sz="2000" dirty="0">
                <a:latin typeface="Times New Roman" panose="02020603050405020304" pitchFamily="18" charset="0"/>
                <a:cs typeface="Times New Roman" panose="02020603050405020304" pitchFamily="18" charset="0"/>
                <a:sym typeface="+mn-ea"/>
              </a:rPr>
              <a:t> Existing System                                     </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sym typeface="+mn-ea"/>
              </a:rPr>
              <a:t> Proposed System</a:t>
            </a:r>
          </a:p>
          <a:p>
            <a:pPr>
              <a:lnSpc>
                <a:spcPct val="150000"/>
              </a:lnSpc>
            </a:pPr>
            <a:r>
              <a:rPr lang="en-US" sz="2000" dirty="0">
                <a:latin typeface="Times New Roman" panose="02020603050405020304" pitchFamily="18" charset="0"/>
                <a:cs typeface="Times New Roman" panose="02020603050405020304" pitchFamily="18" charset="0"/>
                <a:sym typeface="+mn-ea"/>
              </a:rPr>
              <a:t>Functional Requirements</a:t>
            </a:r>
          </a:p>
          <a:p>
            <a:pPr>
              <a:lnSpc>
                <a:spcPct val="150000"/>
              </a:lnSpc>
            </a:pPr>
            <a:r>
              <a:rPr lang="en-US" sz="2000" dirty="0">
                <a:latin typeface="Times New Roman" panose="02020603050405020304" pitchFamily="18" charset="0"/>
                <a:cs typeface="Times New Roman" panose="02020603050405020304" pitchFamily="18" charset="0"/>
                <a:sym typeface="+mn-ea"/>
              </a:rPr>
              <a:t>Non functional Requirements</a:t>
            </a:r>
          </a:p>
          <a:p>
            <a:pPr>
              <a:lnSpc>
                <a:spcPct val="150000"/>
              </a:lnSpc>
            </a:pPr>
            <a:r>
              <a:rPr lang="en-US" sz="2000" dirty="0">
                <a:latin typeface="Times New Roman" panose="02020603050405020304" pitchFamily="18" charset="0"/>
                <a:cs typeface="Times New Roman" panose="02020603050405020304" pitchFamily="18" charset="0"/>
                <a:sym typeface="+mn-ea"/>
              </a:rPr>
              <a:t>Modules</a:t>
            </a:r>
          </a:p>
          <a:p>
            <a:pPr>
              <a:lnSpc>
                <a:spcPct val="150000"/>
              </a:lnSpc>
            </a:pPr>
            <a:r>
              <a:rPr lang="en-US" sz="2000" dirty="0">
                <a:latin typeface="Times New Roman" panose="02020603050405020304" pitchFamily="18" charset="0"/>
                <a:cs typeface="Times New Roman" panose="02020603050405020304" pitchFamily="18" charset="0"/>
                <a:sym typeface="+mn-ea"/>
              </a:rPr>
              <a:t>Technical Architecture</a:t>
            </a:r>
          </a:p>
          <a:p>
            <a:pPr>
              <a:lnSpc>
                <a:spcPct val="150000"/>
              </a:lnSpc>
            </a:pPr>
            <a:r>
              <a:rPr lang="en-US" sz="2000" dirty="0">
                <a:latin typeface="Times New Roman" panose="02020603050405020304" pitchFamily="18" charset="0"/>
                <a:cs typeface="Times New Roman" panose="02020603050405020304" pitchFamily="18" charset="0"/>
                <a:sym typeface="+mn-ea"/>
              </a:rPr>
              <a:t>System Architecture</a:t>
            </a:r>
          </a:p>
          <a:p>
            <a:pPr>
              <a:lnSpc>
                <a:spcPct val="150000"/>
              </a:lnSpc>
            </a:pPr>
            <a:r>
              <a:rPr lang="en-US" sz="2000" dirty="0">
                <a:latin typeface="Times New Roman" panose="02020603050405020304" pitchFamily="18" charset="0"/>
                <a:cs typeface="Times New Roman" panose="02020603050405020304" pitchFamily="18" charset="0"/>
                <a:sym typeface="+mn-ea"/>
              </a:rPr>
              <a:t>Computational Resources</a:t>
            </a:r>
          </a:p>
          <a:p>
            <a:pPr>
              <a:lnSpc>
                <a:spcPct val="150000"/>
              </a:lnSpc>
            </a:pPr>
            <a:r>
              <a:rPr lang="en-US" sz="2000" dirty="0">
                <a:latin typeface="Times New Roman" panose="02020603050405020304" pitchFamily="18" charset="0"/>
                <a:cs typeface="Times New Roman" panose="02020603050405020304" pitchFamily="18" charset="0"/>
                <a:sym typeface="+mn-ea"/>
              </a:rPr>
              <a:t>UML diagrams</a:t>
            </a:r>
          </a:p>
          <a:p>
            <a:pPr>
              <a:lnSpc>
                <a:spcPct val="150000"/>
              </a:lnSpc>
            </a:pPr>
            <a:r>
              <a:rPr lang="en-US" sz="2000" dirty="0">
                <a:latin typeface="Times New Roman" panose="02020603050405020304" pitchFamily="18" charset="0"/>
                <a:cs typeface="Times New Roman" panose="02020603050405020304" pitchFamily="18" charset="0"/>
                <a:sym typeface="+mn-ea"/>
              </a:rPr>
              <a:t>Implementation</a:t>
            </a:r>
          </a:p>
          <a:p>
            <a:pPr>
              <a:lnSpc>
                <a:spcPct val="150000"/>
              </a:lnSpc>
            </a:pPr>
            <a:r>
              <a:rPr lang="en-US" sz="2000" dirty="0">
                <a:latin typeface="Times New Roman" panose="02020603050405020304" pitchFamily="18" charset="0"/>
                <a:cs typeface="Times New Roman" panose="02020603050405020304" pitchFamily="18" charset="0"/>
                <a:sym typeface="+mn-ea"/>
              </a:rPr>
              <a:t>Screenshots</a:t>
            </a:r>
          </a:p>
          <a:p>
            <a:pPr>
              <a:lnSpc>
                <a:spcPct val="150000"/>
              </a:lnSpc>
            </a:pPr>
            <a:r>
              <a:rPr lang="en-US" sz="2000" dirty="0">
                <a:latin typeface="Times New Roman" panose="02020603050405020304" pitchFamily="18" charset="0"/>
                <a:cs typeface="Times New Roman" panose="02020603050405020304" pitchFamily="18" charset="0"/>
                <a:sym typeface="+mn-ea"/>
              </a:rPr>
              <a:t>Test Cases</a:t>
            </a:r>
          </a:p>
          <a:p>
            <a:pPr>
              <a:lnSpc>
                <a:spcPct val="150000"/>
              </a:lnSpc>
            </a:pPr>
            <a:r>
              <a:rPr lang="en-US" sz="2000" dirty="0">
                <a:latin typeface="Times New Roman" panose="02020603050405020304" pitchFamily="18" charset="0"/>
                <a:cs typeface="Times New Roman" panose="02020603050405020304" pitchFamily="18" charset="0"/>
                <a:sym typeface="+mn-ea"/>
              </a:rPr>
              <a:t>Conclusion</a:t>
            </a:r>
          </a:p>
          <a:p>
            <a:pPr>
              <a:lnSpc>
                <a:spcPct val="150000"/>
              </a:lnSpc>
            </a:pPr>
            <a:r>
              <a:rPr lang="en-US" sz="2000" dirty="0">
                <a:latin typeface="Times New Roman" panose="02020603050405020304" pitchFamily="18" charset="0"/>
                <a:cs typeface="Times New Roman" panose="02020603050405020304" pitchFamily="18" charset="0"/>
                <a:sym typeface="+mn-ea"/>
              </a:rPr>
              <a:t>Future Scope</a:t>
            </a:r>
          </a:p>
          <a:p>
            <a:pPr>
              <a:lnSpc>
                <a:spcPct val="150000"/>
              </a:lnSpc>
            </a:pPr>
            <a:r>
              <a:rPr lang="en-US" sz="2000" dirty="0">
                <a:latin typeface="Times New Roman" panose="02020603050405020304" pitchFamily="18" charset="0"/>
                <a:cs typeface="Times New Roman" panose="02020603050405020304" pitchFamily="18" charset="0"/>
                <a:sym typeface="+mn-ea"/>
              </a:rPr>
              <a:t>References</a:t>
            </a:r>
          </a:p>
          <a:p>
            <a:pPr>
              <a:lnSpc>
                <a:spcPct val="150000"/>
              </a:lnSpc>
            </a:pPr>
            <a:endParaRPr lang="en-US" sz="2000" dirty="0">
              <a:latin typeface="Times New Roman" panose="02020603050405020304" pitchFamily="18" charset="0"/>
              <a:cs typeface="Times New Roman" panose="02020603050405020304" pitchFamily="18" charset="0"/>
              <a:sym typeface="+mn-ea"/>
            </a:endParaRPr>
          </a:p>
          <a:p>
            <a:pPr>
              <a:lnSpc>
                <a:spcPct val="150000"/>
              </a:lnSpc>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5559-0117-BC47-9F4F-D669BAAED347}"/>
              </a:ext>
            </a:extLst>
          </p:cNvPr>
          <p:cNvSpPr>
            <a:spLocks noGrp="1"/>
          </p:cNvSpPr>
          <p:nvPr>
            <p:ph type="title"/>
          </p:nvPr>
        </p:nvSpPr>
        <p:spPr>
          <a:xfrm>
            <a:off x="838200" y="365126"/>
            <a:ext cx="10515600" cy="612368"/>
          </a:xfrm>
        </p:spPr>
        <p:txBody>
          <a:bodyPr>
            <a:normAutofit/>
          </a:bodyPr>
          <a:lstStyle/>
          <a:p>
            <a:pPr algn="ctr"/>
            <a:r>
              <a:rPr lang="en-US" sz="3600" dirty="0">
                <a:solidFill>
                  <a:srgbClr val="FF0000"/>
                </a:solidFill>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F47F9C78-B793-F46B-9916-FFB55FCC73AB}"/>
              </a:ext>
            </a:extLst>
          </p:cNvPr>
          <p:cNvSpPr>
            <a:spLocks noGrp="1"/>
          </p:cNvSpPr>
          <p:nvPr>
            <p:ph idx="1"/>
          </p:nvPr>
        </p:nvSpPr>
        <p:spPr>
          <a:xfrm>
            <a:off x="669471" y="1289957"/>
            <a:ext cx="10684329" cy="4887006"/>
          </a:xfrm>
        </p:spPr>
        <p:txBody>
          <a:bodyPr>
            <a:noAutofit/>
          </a:bodyPr>
          <a:lstStyle/>
          <a:p>
            <a:pPr marL="0" indent="0">
              <a:buNone/>
            </a:pPr>
            <a:r>
              <a:rPr lang="en-US" sz="2000">
                <a:latin typeface="Times New Roman" panose="02020603050405020304" pitchFamily="18" charset="0"/>
                <a:cs typeface="Times New Roman" panose="02020603050405020304" pitchFamily="18" charset="0"/>
              </a:rPr>
              <a:t>from flask import Flask, request, render_template</a:t>
            </a:r>
          </a:p>
          <a:p>
            <a:pPr marL="0" indent="0">
              <a:buNone/>
            </a:pPr>
            <a:r>
              <a:rPr lang="en-US" sz="2000">
                <a:latin typeface="Times New Roman" panose="02020603050405020304" pitchFamily="18" charset="0"/>
                <a:cs typeface="Times New Roman" panose="02020603050405020304" pitchFamily="18" charset="0"/>
              </a:rPr>
              <a:t>import pickle</a:t>
            </a:r>
          </a:p>
          <a:p>
            <a:pPr marL="0" indent="0">
              <a:buNone/>
            </a:pPr>
            <a:r>
              <a:rPr lang="en-US" sz="2000">
                <a:latin typeface="Times New Roman" panose="02020603050405020304" pitchFamily="18" charset="0"/>
                <a:cs typeface="Times New Roman" panose="02020603050405020304" pitchFamily="18" charset="0"/>
              </a:rPr>
              <a:t>import pandas as pd</a:t>
            </a:r>
          </a:p>
          <a:p>
            <a:pPr marL="0" indent="0">
              <a:buNone/>
            </a:pPr>
            <a:r>
              <a:rPr lang="en-US" sz="2000">
                <a:latin typeface="Times New Roman" panose="02020603050405020304" pitchFamily="18" charset="0"/>
                <a:cs typeface="Times New Roman" panose="02020603050405020304" pitchFamily="18" charset="0"/>
              </a:rPr>
              <a:t>import sqlite3</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app = Flask(_name_)</a:t>
            </a:r>
          </a:p>
          <a:p>
            <a:pPr marL="0" indent="0">
              <a:buNone/>
            </a:pPr>
            <a:r>
              <a:rPr lang="en-US" sz="2000">
                <a:latin typeface="Times New Roman" panose="02020603050405020304" pitchFamily="18" charset="0"/>
                <a:cs typeface="Times New Roman" panose="02020603050405020304" pitchFamily="18" charset="0"/>
              </a:rPr>
              <a:t>model = pickle.load(open("model.pkl", "rb"))</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Database connection function</a:t>
            </a:r>
          </a:p>
          <a:p>
            <a:pPr marL="0" indent="0">
              <a:buNone/>
            </a:pPr>
            <a:r>
              <a:rPr lang="en-US" sz="2000">
                <a:latin typeface="Times New Roman" panose="02020603050405020304" pitchFamily="18" charset="0"/>
                <a:cs typeface="Times New Roman" panose="02020603050405020304" pitchFamily="18" charset="0"/>
              </a:rPr>
              <a:t>def db_connection():</a:t>
            </a:r>
          </a:p>
          <a:p>
            <a:pPr marL="0" indent="0">
              <a:buNone/>
            </a:pPr>
            <a:r>
              <a:rPr lang="en-US" sz="2000">
                <a:latin typeface="Times New Roman" panose="02020603050405020304" pitchFamily="18" charset="0"/>
                <a:cs typeface="Times New Roman" panose="02020603050405020304" pitchFamily="18" charset="0"/>
              </a:rPr>
              <a:t>    conn = sqlite3.connect('signup.db')</a:t>
            </a:r>
          </a:p>
          <a:p>
            <a:pPr marL="0" indent="0">
              <a:buNone/>
            </a:pPr>
            <a:r>
              <a:rPr lang="en-US" sz="2000">
                <a:latin typeface="Times New Roman" panose="02020603050405020304" pitchFamily="18" charset="0"/>
                <a:cs typeface="Times New Roman" panose="02020603050405020304" pitchFamily="18" charset="0"/>
              </a:rPr>
              <a:t>    return conn</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329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2966972-AA4D-3F33-690A-DA3A057C333C}"/>
              </a:ext>
            </a:extLst>
          </p:cNvPr>
          <p:cNvSpPr txBox="1"/>
          <p:nvPr/>
        </p:nvSpPr>
        <p:spPr>
          <a:xfrm>
            <a:off x="636815" y="696686"/>
            <a:ext cx="8507186" cy="507831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User sign-up</a:t>
            </a:r>
          </a:p>
          <a:p>
            <a:r>
              <a:rPr lang="en-US" dirty="0">
                <a:latin typeface="Times New Roman" panose="02020603050405020304" pitchFamily="18" charset="0"/>
                <a:cs typeface="Times New Roman" panose="02020603050405020304" pitchFamily="18" charset="0"/>
              </a:rPr>
              <a:t>@app.route("/signup", methods=["GET"])</a:t>
            </a:r>
          </a:p>
          <a:p>
            <a:r>
              <a:rPr lang="en-US" dirty="0">
                <a:latin typeface="Times New Roman" panose="02020603050405020304" pitchFamily="18" charset="0"/>
                <a:cs typeface="Times New Roman" panose="02020603050405020304" pitchFamily="18" charset="0"/>
              </a:rPr>
              <a:t>def signup():</a:t>
            </a:r>
          </a:p>
          <a:p>
            <a:r>
              <a:rPr lang="en-US" dirty="0">
                <a:latin typeface="Times New Roman" panose="02020603050405020304" pitchFamily="18" charset="0"/>
                <a:cs typeface="Times New Roman" panose="02020603050405020304" pitchFamily="18" charset="0"/>
              </a:rPr>
              <a:t>    username = </a:t>
            </a:r>
            <a:r>
              <a:rPr lang="en-US" dirty="0" err="1">
                <a:latin typeface="Times New Roman" panose="02020603050405020304" pitchFamily="18" charset="0"/>
                <a:cs typeface="Times New Roman" panose="02020603050405020304" pitchFamily="18" charset="0"/>
              </a:rPr>
              <a:t>request.args.get</a:t>
            </a:r>
            <a:r>
              <a:rPr lang="en-US" dirty="0">
                <a:latin typeface="Times New Roman" panose="02020603050405020304" pitchFamily="18" charset="0"/>
                <a:cs typeface="Times New Roman" panose="02020603050405020304" pitchFamily="18" charset="0"/>
              </a:rPr>
              <a:t>('user')</a:t>
            </a:r>
          </a:p>
          <a:p>
            <a:r>
              <a:rPr lang="en-US" dirty="0">
                <a:latin typeface="Times New Roman" panose="02020603050405020304" pitchFamily="18" charset="0"/>
                <a:cs typeface="Times New Roman" panose="02020603050405020304" pitchFamily="18" charset="0"/>
              </a:rPr>
              <a:t>    name = </a:t>
            </a:r>
            <a:r>
              <a:rPr lang="en-US" dirty="0" err="1">
                <a:latin typeface="Times New Roman" panose="02020603050405020304" pitchFamily="18" charset="0"/>
                <a:cs typeface="Times New Roman" panose="02020603050405020304" pitchFamily="18" charset="0"/>
              </a:rPr>
              <a:t>request.args.get</a:t>
            </a:r>
            <a:r>
              <a:rPr lang="en-US" dirty="0">
                <a:latin typeface="Times New Roman" panose="02020603050405020304" pitchFamily="18" charset="0"/>
                <a:cs typeface="Times New Roman" panose="02020603050405020304" pitchFamily="18" charset="0"/>
              </a:rPr>
              <a:t>('name')</a:t>
            </a:r>
          </a:p>
          <a:p>
            <a:r>
              <a:rPr lang="en-US" dirty="0">
                <a:latin typeface="Times New Roman" panose="02020603050405020304" pitchFamily="18" charset="0"/>
                <a:cs typeface="Times New Roman" panose="02020603050405020304" pitchFamily="18" charset="0"/>
              </a:rPr>
              <a:t>    email = </a:t>
            </a:r>
            <a:r>
              <a:rPr lang="en-US" dirty="0" err="1">
                <a:latin typeface="Times New Roman" panose="02020603050405020304" pitchFamily="18" charset="0"/>
                <a:cs typeface="Times New Roman" panose="02020603050405020304" pitchFamily="18" charset="0"/>
              </a:rPr>
              <a:t>request.args.get</a:t>
            </a:r>
            <a:r>
              <a:rPr lang="en-US" dirty="0">
                <a:latin typeface="Times New Roman" panose="02020603050405020304" pitchFamily="18" charset="0"/>
                <a:cs typeface="Times New Roman" panose="02020603050405020304" pitchFamily="18" charset="0"/>
              </a:rPr>
              <a:t>('email')</a:t>
            </a:r>
          </a:p>
          <a:p>
            <a:r>
              <a:rPr lang="en-US" dirty="0">
                <a:latin typeface="Times New Roman" panose="02020603050405020304" pitchFamily="18" charset="0"/>
                <a:cs typeface="Times New Roman" panose="02020603050405020304" pitchFamily="18" charset="0"/>
              </a:rPr>
              <a:t>    number = </a:t>
            </a:r>
            <a:r>
              <a:rPr lang="en-US" dirty="0" err="1">
                <a:latin typeface="Times New Roman" panose="02020603050405020304" pitchFamily="18" charset="0"/>
                <a:cs typeface="Times New Roman" panose="02020603050405020304" pitchFamily="18" charset="0"/>
              </a:rPr>
              <a:t>request.args.get</a:t>
            </a:r>
            <a:r>
              <a:rPr lang="en-US" dirty="0">
                <a:latin typeface="Times New Roman" panose="02020603050405020304" pitchFamily="18" charset="0"/>
                <a:cs typeface="Times New Roman" panose="02020603050405020304" pitchFamily="18" charset="0"/>
              </a:rPr>
              <a:t>('mobile')</a:t>
            </a:r>
          </a:p>
          <a:p>
            <a:r>
              <a:rPr lang="en-US" dirty="0">
                <a:latin typeface="Times New Roman" panose="02020603050405020304" pitchFamily="18" charset="0"/>
                <a:cs typeface="Times New Roman" panose="02020603050405020304" pitchFamily="18" charset="0"/>
              </a:rPr>
              <a:t>    password = </a:t>
            </a:r>
            <a:r>
              <a:rPr lang="en-US" dirty="0" err="1">
                <a:latin typeface="Times New Roman" panose="02020603050405020304" pitchFamily="18" charset="0"/>
                <a:cs typeface="Times New Roman" panose="02020603050405020304" pitchFamily="18" charset="0"/>
              </a:rPr>
              <a:t>request.args.get</a:t>
            </a:r>
            <a:r>
              <a:rPr lang="en-US" dirty="0">
                <a:latin typeface="Times New Roman" panose="02020603050405020304" pitchFamily="18" charset="0"/>
                <a:cs typeface="Times New Roman" panose="02020603050405020304" pitchFamily="18" charset="0"/>
              </a:rPr>
              <a:t>('password')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conn = </a:t>
            </a:r>
            <a:r>
              <a:rPr lang="en-US" dirty="0" err="1">
                <a:latin typeface="Times New Roman" panose="02020603050405020304" pitchFamily="18" charset="0"/>
                <a:cs typeface="Times New Roman" panose="02020603050405020304" pitchFamily="18" charset="0"/>
              </a:rPr>
              <a:t>db_connection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cur = </a:t>
            </a:r>
            <a:r>
              <a:rPr lang="en-US" dirty="0" err="1">
                <a:latin typeface="Times New Roman" panose="02020603050405020304" pitchFamily="18" charset="0"/>
                <a:cs typeface="Times New Roman" panose="02020603050405020304" pitchFamily="18" charset="0"/>
              </a:rPr>
              <a:t>conn.cursor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cur.execute</a:t>
            </a:r>
            <a:r>
              <a:rPr lang="en-US" dirty="0">
                <a:latin typeface="Times New Roman" panose="02020603050405020304" pitchFamily="18" charset="0"/>
                <a:cs typeface="Times New Roman" panose="02020603050405020304" pitchFamily="18" charset="0"/>
              </a:rPr>
              <a:t>("INSERT INTO info (user, email, password, mobile, name) VALUES (?, ?, ?, ?, ?)",</a:t>
            </a:r>
          </a:p>
          <a:p>
            <a:r>
              <a:rPr lang="en-US" dirty="0">
                <a:latin typeface="Times New Roman" panose="02020603050405020304" pitchFamily="18" charset="0"/>
                <a:cs typeface="Times New Roman" panose="02020603050405020304" pitchFamily="18" charset="0"/>
              </a:rPr>
              <a:t>                (username, email, password, number, name))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conn.commit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conn.close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("signin.html")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2979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677A18-1C10-E8B6-A8C6-52A3EC709AC9}"/>
              </a:ext>
            </a:extLst>
          </p:cNvPr>
          <p:cNvSpPr txBox="1"/>
          <p:nvPr/>
        </p:nvSpPr>
        <p:spPr>
          <a:xfrm>
            <a:off x="854529" y="889844"/>
            <a:ext cx="8289471" cy="507831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User sign-in</a:t>
            </a:r>
          </a:p>
          <a:p>
            <a:r>
              <a:rPr lang="en-US" dirty="0">
                <a:latin typeface="Times New Roman" panose="02020603050405020304" pitchFamily="18" charset="0"/>
                <a:cs typeface="Times New Roman" panose="02020603050405020304" pitchFamily="18" charset="0"/>
              </a:rPr>
              <a:t>@app.route("/signin", methods=["GET"])</a:t>
            </a:r>
          </a:p>
          <a:p>
            <a:r>
              <a:rPr lang="en-US" dirty="0">
                <a:latin typeface="Times New Roman" panose="02020603050405020304" pitchFamily="18" charset="0"/>
                <a:cs typeface="Times New Roman" panose="02020603050405020304" pitchFamily="18" charset="0"/>
              </a:rPr>
              <a:t>def </a:t>
            </a:r>
            <a:r>
              <a:rPr lang="en-US" dirty="0" err="1">
                <a:latin typeface="Times New Roman" panose="02020603050405020304" pitchFamily="18" charset="0"/>
                <a:cs typeface="Times New Roman" panose="02020603050405020304" pitchFamily="18" charset="0"/>
              </a:rPr>
              <a:t>signin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username = </a:t>
            </a:r>
            <a:r>
              <a:rPr lang="en-US" dirty="0" err="1">
                <a:latin typeface="Times New Roman" panose="02020603050405020304" pitchFamily="18" charset="0"/>
                <a:cs typeface="Times New Roman" panose="02020603050405020304" pitchFamily="18" charset="0"/>
              </a:rPr>
              <a:t>request.args.get</a:t>
            </a:r>
            <a:r>
              <a:rPr lang="en-US" dirty="0">
                <a:latin typeface="Times New Roman" panose="02020603050405020304" pitchFamily="18" charset="0"/>
                <a:cs typeface="Times New Roman" panose="02020603050405020304" pitchFamily="18" charset="0"/>
              </a:rPr>
              <a:t>('user')</a:t>
            </a:r>
          </a:p>
          <a:p>
            <a:r>
              <a:rPr lang="en-US" dirty="0">
                <a:latin typeface="Times New Roman" panose="02020603050405020304" pitchFamily="18" charset="0"/>
                <a:cs typeface="Times New Roman" panose="02020603050405020304" pitchFamily="18" charset="0"/>
              </a:rPr>
              <a:t>    password = </a:t>
            </a:r>
            <a:r>
              <a:rPr lang="en-US" dirty="0" err="1">
                <a:latin typeface="Times New Roman" panose="02020603050405020304" pitchFamily="18" charset="0"/>
                <a:cs typeface="Times New Roman" panose="02020603050405020304" pitchFamily="18" charset="0"/>
              </a:rPr>
              <a:t>request.args.get</a:t>
            </a:r>
            <a:r>
              <a:rPr lang="en-US" dirty="0">
                <a:latin typeface="Times New Roman" panose="02020603050405020304" pitchFamily="18" charset="0"/>
                <a:cs typeface="Times New Roman" panose="02020603050405020304" pitchFamily="18" charset="0"/>
              </a:rPr>
              <a:t>('password')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conn = </a:t>
            </a:r>
            <a:r>
              <a:rPr lang="en-US" dirty="0" err="1">
                <a:latin typeface="Times New Roman" panose="02020603050405020304" pitchFamily="18" charset="0"/>
                <a:cs typeface="Times New Roman" panose="02020603050405020304" pitchFamily="18" charset="0"/>
              </a:rPr>
              <a:t>db_connection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cur = </a:t>
            </a:r>
            <a:r>
              <a:rPr lang="en-US" dirty="0" err="1">
                <a:latin typeface="Times New Roman" panose="02020603050405020304" pitchFamily="18" charset="0"/>
                <a:cs typeface="Times New Roman" panose="02020603050405020304" pitchFamily="18" charset="0"/>
              </a:rPr>
              <a:t>conn.cursor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cur.execute</a:t>
            </a:r>
            <a:r>
              <a:rPr lang="en-US" dirty="0">
                <a:latin typeface="Times New Roman" panose="02020603050405020304" pitchFamily="18" charset="0"/>
                <a:cs typeface="Times New Roman" panose="02020603050405020304" pitchFamily="18" charset="0"/>
              </a:rPr>
              <a:t>("SELECT user, password FROM info WHERE user = ? AND password = ?", (username, password))</a:t>
            </a:r>
          </a:p>
          <a:p>
            <a:r>
              <a:rPr lang="en-US" dirty="0">
                <a:latin typeface="Times New Roman" panose="02020603050405020304" pitchFamily="18" charset="0"/>
                <a:cs typeface="Times New Roman" panose="02020603050405020304" pitchFamily="18" charset="0"/>
              </a:rPr>
              <a:t>    data = </a:t>
            </a:r>
            <a:r>
              <a:rPr lang="en-US" dirty="0" err="1">
                <a:latin typeface="Times New Roman" panose="02020603050405020304" pitchFamily="18" charset="0"/>
                <a:cs typeface="Times New Roman" panose="02020603050405020304" pitchFamily="18" charset="0"/>
              </a:rPr>
              <a:t>cur.fetchone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conn.close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if data:</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("index.html")</a:t>
            </a:r>
          </a:p>
          <a:p>
            <a:r>
              <a:rPr lang="en-US" dirty="0">
                <a:latin typeface="Times New Roman" panose="02020603050405020304" pitchFamily="18" charset="0"/>
                <a:cs typeface="Times New Roman" panose="02020603050405020304" pitchFamily="18" charset="0"/>
              </a:rPr>
              <a:t>    else:</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("signin.html")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631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093A35-865C-FC9F-0FC8-2D1B9A3D11B6}"/>
              </a:ext>
            </a:extLst>
          </p:cNvPr>
          <p:cNvSpPr txBox="1"/>
          <p:nvPr/>
        </p:nvSpPr>
        <p:spPr>
          <a:xfrm>
            <a:off x="957943" y="1305342"/>
            <a:ext cx="8186057" cy="397031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Prediction</a:t>
            </a:r>
          </a:p>
          <a:p>
            <a:r>
              <a:rPr lang="en-US" dirty="0">
                <a:latin typeface="Times New Roman" panose="02020603050405020304" pitchFamily="18" charset="0"/>
                <a:cs typeface="Times New Roman" panose="02020603050405020304" pitchFamily="18" charset="0"/>
              </a:rPr>
              <a:t>@app.route('/predict', methods=['POST'])</a:t>
            </a:r>
          </a:p>
          <a:p>
            <a:r>
              <a:rPr lang="en-US" dirty="0">
                <a:latin typeface="Times New Roman" panose="02020603050405020304" pitchFamily="18" charset="0"/>
                <a:cs typeface="Times New Roman" panose="02020603050405020304" pitchFamily="18" charset="0"/>
              </a:rPr>
              <a:t>def predict():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input_features</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request.form</a:t>
            </a:r>
            <a:r>
              <a:rPr lang="en-US" dirty="0">
                <a:latin typeface="Times New Roman" panose="02020603050405020304" pitchFamily="18" charset="0"/>
                <a:cs typeface="Times New Roman" panose="02020603050405020304" pitchFamily="18" charset="0"/>
              </a:rPr>
              <a:t>[str(</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for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in range(1, 11)]</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row_df</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pd.DataFrame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input_features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prediction = </a:t>
            </a:r>
            <a:r>
              <a:rPr lang="en-US" dirty="0" err="1">
                <a:latin typeface="Times New Roman" panose="02020603050405020304" pitchFamily="18" charset="0"/>
                <a:cs typeface="Times New Roman" panose="02020603050405020304" pitchFamily="18" charset="0"/>
              </a:rPr>
              <a:t>model.predict_proba</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row_df</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output = '{0:.{1}f}'.format(prediction[0][1], 2)</a:t>
            </a:r>
          </a:p>
          <a:p>
            <a:r>
              <a:rPr lang="en-US" dirty="0">
                <a:latin typeface="Times New Roman" panose="02020603050405020304" pitchFamily="18" charset="0"/>
                <a:cs typeface="Times New Roman" panose="02020603050405020304" pitchFamily="18" charset="0"/>
              </a:rPr>
              <a:t>    output = str(float(output) * 100) +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if float(output[:-1]) &gt; 50:</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('result.html', pred=</a:t>
            </a:r>
            <a:r>
              <a:rPr lang="en-US" dirty="0" err="1">
                <a:latin typeface="Times New Roman" panose="02020603050405020304" pitchFamily="18" charset="0"/>
                <a:cs typeface="Times New Roman" panose="02020603050405020304" pitchFamily="18" charset="0"/>
              </a:rPr>
              <a:t>f'You</a:t>
            </a:r>
            <a:r>
              <a:rPr lang="en-US" dirty="0">
                <a:latin typeface="Times New Roman" panose="02020603050405020304" pitchFamily="18" charset="0"/>
                <a:cs typeface="Times New Roman" panose="02020603050405020304" pitchFamily="18" charset="0"/>
              </a:rPr>
              <a:t> have a chance of having Liver Disease. Probability of Liver Disease is {output}')</a:t>
            </a:r>
          </a:p>
          <a:p>
            <a:r>
              <a:rPr lang="en-US" dirty="0">
                <a:latin typeface="Times New Roman" panose="02020603050405020304" pitchFamily="18" charset="0"/>
                <a:cs typeface="Times New Roman" panose="02020603050405020304" pitchFamily="18" charset="0"/>
              </a:rPr>
              <a:t>    else:</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('result.html', pred=</a:t>
            </a:r>
            <a:r>
              <a:rPr lang="en-US" dirty="0" err="1">
                <a:latin typeface="Times New Roman" panose="02020603050405020304" pitchFamily="18" charset="0"/>
                <a:cs typeface="Times New Roman" panose="02020603050405020304" pitchFamily="18" charset="0"/>
              </a:rPr>
              <a:t>f'You</a:t>
            </a:r>
            <a:r>
              <a:rPr lang="en-US" dirty="0">
                <a:latin typeface="Times New Roman" panose="02020603050405020304" pitchFamily="18" charset="0"/>
                <a:cs typeface="Times New Roman" panose="02020603050405020304" pitchFamily="18" charset="0"/>
              </a:rPr>
              <a:t> are safe')</a:t>
            </a:r>
          </a:p>
        </p:txBody>
      </p:sp>
    </p:spTree>
    <p:extLst>
      <p:ext uri="{BB962C8B-B14F-4D97-AF65-F5344CB8AC3E}">
        <p14:creationId xmlns:p14="http://schemas.microsoft.com/office/powerpoint/2010/main" val="3153525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304D11-CE13-2CEE-3F7B-E9D0EDC7333A}"/>
              </a:ext>
            </a:extLst>
          </p:cNvPr>
          <p:cNvSpPr txBox="1"/>
          <p:nvPr/>
        </p:nvSpPr>
        <p:spPr>
          <a:xfrm>
            <a:off x="1349829" y="197346"/>
            <a:ext cx="7794171" cy="646330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Home, login, logon, note, index routes</a:t>
            </a:r>
          </a:p>
          <a:p>
            <a:r>
              <a:rPr lang="en-US" dirty="0">
                <a:latin typeface="Times New Roman" panose="02020603050405020304" pitchFamily="18" charset="0"/>
                <a:cs typeface="Times New Roman" panose="02020603050405020304" pitchFamily="18" charset="0"/>
              </a:rPr>
              <a:t>@app.route('/')</a:t>
            </a:r>
          </a:p>
          <a:p>
            <a:r>
              <a:rPr lang="en-US" dirty="0">
                <a:latin typeface="Times New Roman" panose="02020603050405020304" pitchFamily="18" charset="0"/>
                <a:cs typeface="Times New Roman" panose="02020603050405020304" pitchFamily="18" charset="0"/>
              </a:rPr>
              <a:t>def home():</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("home.html")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@app.route('/logon')</a:t>
            </a:r>
          </a:p>
          <a:p>
            <a:r>
              <a:rPr lang="en-US" dirty="0">
                <a:latin typeface="Times New Roman" panose="02020603050405020304" pitchFamily="18" charset="0"/>
                <a:cs typeface="Times New Roman" panose="02020603050405020304" pitchFamily="18" charset="0"/>
              </a:rPr>
              <a:t>def logon():</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('signup.html')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@app.route('/login')</a:t>
            </a:r>
          </a:p>
          <a:p>
            <a:r>
              <a:rPr lang="en-US" dirty="0">
                <a:latin typeface="Times New Roman" panose="02020603050405020304" pitchFamily="18" charset="0"/>
                <a:cs typeface="Times New Roman" panose="02020603050405020304" pitchFamily="18" charset="0"/>
              </a:rPr>
              <a:t>def login():</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('signin.html')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@app.route('/note')</a:t>
            </a:r>
          </a:p>
          <a:p>
            <a:r>
              <a:rPr lang="en-US" dirty="0">
                <a:latin typeface="Times New Roman" panose="02020603050405020304" pitchFamily="18" charset="0"/>
                <a:cs typeface="Times New Roman" panose="02020603050405020304" pitchFamily="18" charset="0"/>
              </a:rPr>
              <a:t>def note():</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('notebook.html')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@app.route('/index')</a:t>
            </a:r>
          </a:p>
          <a:p>
            <a:r>
              <a:rPr lang="en-US" dirty="0">
                <a:latin typeface="Times New Roman" panose="02020603050405020304" pitchFamily="18" charset="0"/>
                <a:cs typeface="Times New Roman" panose="02020603050405020304" pitchFamily="18" charset="0"/>
              </a:rPr>
              <a:t>def index():</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render_template</a:t>
            </a:r>
            <a:r>
              <a:rPr lang="en-US" dirty="0">
                <a:latin typeface="Times New Roman" panose="02020603050405020304" pitchFamily="18" charset="0"/>
                <a:cs typeface="Times New Roman" panose="02020603050405020304" pitchFamily="18" charset="0"/>
              </a:rPr>
              <a:t>('index.html')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_name_ == '_main_':</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app.run</a:t>
            </a:r>
            <a:r>
              <a:rPr lang="en-US" dirty="0">
                <a:latin typeface="Times New Roman" panose="02020603050405020304" pitchFamily="18" charset="0"/>
                <a:cs typeface="Times New Roman" panose="02020603050405020304" pitchFamily="18" charset="0"/>
              </a:rPr>
              <a:t>(debug=True)</a:t>
            </a:r>
          </a:p>
        </p:txBody>
      </p:sp>
    </p:spTree>
    <p:extLst>
      <p:ext uri="{BB962C8B-B14F-4D97-AF65-F5344CB8AC3E}">
        <p14:creationId xmlns:p14="http://schemas.microsoft.com/office/powerpoint/2010/main" val="2868295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48B4-F4E3-4569-D1A6-8E411AD1CE64}"/>
              </a:ext>
            </a:extLst>
          </p:cNvPr>
          <p:cNvSpPr>
            <a:spLocks noGrp="1"/>
          </p:cNvSpPr>
          <p:nvPr>
            <p:ph type="title"/>
          </p:nvPr>
        </p:nvSpPr>
        <p:spPr/>
        <p:txBody>
          <a:bodyPr>
            <a:normAutofit/>
          </a:bodyPr>
          <a:lstStyle/>
          <a:p>
            <a:pPr algn="ctr"/>
            <a:r>
              <a:rPr lang="en-US" sz="3600" dirty="0">
                <a:solidFill>
                  <a:srgbClr val="FF0000"/>
                </a:solidFill>
                <a:latin typeface="Times New Roman" panose="02020603050405020304" pitchFamily="18" charset="0"/>
                <a:cs typeface="Times New Roman" panose="02020603050405020304" pitchFamily="18" charset="0"/>
              </a:rPr>
              <a:t>Screenshots</a:t>
            </a:r>
          </a:p>
        </p:txBody>
      </p:sp>
      <p:pic>
        <p:nvPicPr>
          <p:cNvPr id="3" name="Picture 2">
            <a:extLst>
              <a:ext uri="{FF2B5EF4-FFF2-40B4-BE49-F238E27FC236}">
                <a16:creationId xmlns:a16="http://schemas.microsoft.com/office/drawing/2014/main" id="{4AD5B010-93B3-6AE5-DB2F-292D05433E34}"/>
              </a:ext>
            </a:extLst>
          </p:cNvPr>
          <p:cNvPicPr>
            <a:picLocks noChangeAspect="1"/>
          </p:cNvPicPr>
          <p:nvPr/>
        </p:nvPicPr>
        <p:blipFill>
          <a:blip r:embed="rId2"/>
          <a:stretch>
            <a:fillRect/>
          </a:stretch>
        </p:blipFill>
        <p:spPr>
          <a:xfrm>
            <a:off x="1393371" y="1572986"/>
            <a:ext cx="9775372" cy="5001987"/>
          </a:xfrm>
          <a:prstGeom prst="rect">
            <a:avLst/>
          </a:prstGeom>
        </p:spPr>
      </p:pic>
    </p:spTree>
    <p:extLst>
      <p:ext uri="{BB962C8B-B14F-4D97-AF65-F5344CB8AC3E}">
        <p14:creationId xmlns:p14="http://schemas.microsoft.com/office/powerpoint/2010/main" val="175523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749B-4E0C-F128-5648-27E3748A3566}"/>
              </a:ext>
            </a:extLst>
          </p:cNvPr>
          <p:cNvSpPr>
            <a:spLocks noGrp="1"/>
          </p:cNvSpPr>
          <p:nvPr>
            <p:ph type="title"/>
          </p:nvPr>
        </p:nvSpPr>
        <p:spPr/>
        <p:txBody>
          <a:bodyPr>
            <a:normAutofit/>
          </a:bodyPr>
          <a:lstStyle/>
          <a:p>
            <a:r>
              <a:rPr lang="en-US" sz="2400" u="sng" dirty="0">
                <a:solidFill>
                  <a:srgbClr val="FF0000"/>
                </a:solidFill>
                <a:latin typeface="Times New Roman" panose="02020603050405020304" pitchFamily="18" charset="0"/>
                <a:cs typeface="Times New Roman" panose="02020603050405020304" pitchFamily="18" charset="0"/>
              </a:rPr>
              <a:t>Register:</a:t>
            </a:r>
          </a:p>
        </p:txBody>
      </p:sp>
      <p:pic>
        <p:nvPicPr>
          <p:cNvPr id="3" name="Content Placeholder 7" descr="screen3">
            <a:extLst>
              <a:ext uri="{FF2B5EF4-FFF2-40B4-BE49-F238E27FC236}">
                <a16:creationId xmlns:a16="http://schemas.microsoft.com/office/drawing/2014/main" id="{8E7CABA1-4790-9F4B-C710-AA8A1AC11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043" y="1118416"/>
            <a:ext cx="5336314" cy="5549084"/>
          </a:xfrm>
          <a:prstGeom prst="rect">
            <a:avLst/>
          </a:prstGeom>
        </p:spPr>
      </p:pic>
    </p:spTree>
    <p:extLst>
      <p:ext uri="{BB962C8B-B14F-4D97-AF65-F5344CB8AC3E}">
        <p14:creationId xmlns:p14="http://schemas.microsoft.com/office/powerpoint/2010/main" val="2325601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512F-4562-1368-83C8-CA8AE76F7087}"/>
              </a:ext>
            </a:extLst>
          </p:cNvPr>
          <p:cNvSpPr>
            <a:spLocks noGrp="1"/>
          </p:cNvSpPr>
          <p:nvPr>
            <p:ph type="title"/>
          </p:nvPr>
        </p:nvSpPr>
        <p:spPr/>
        <p:txBody>
          <a:bodyPr>
            <a:normAutofit/>
          </a:bodyPr>
          <a:lstStyle/>
          <a:p>
            <a:r>
              <a:rPr lang="en-US" sz="2400" u="sng" dirty="0">
                <a:solidFill>
                  <a:srgbClr val="FF0000"/>
                </a:solidFill>
                <a:latin typeface="Times New Roman" panose="02020603050405020304" pitchFamily="18" charset="0"/>
                <a:cs typeface="Times New Roman" panose="02020603050405020304" pitchFamily="18" charset="0"/>
              </a:rPr>
              <a:t>Login:</a:t>
            </a:r>
          </a:p>
        </p:txBody>
      </p:sp>
      <p:pic>
        <p:nvPicPr>
          <p:cNvPr id="4" name="Content Placeholder 5" descr="Screen4">
            <a:extLst>
              <a:ext uri="{FF2B5EF4-FFF2-40B4-BE49-F238E27FC236}">
                <a16:creationId xmlns:a16="http://schemas.microsoft.com/office/drawing/2014/main" id="{D4B69714-DEFA-6FA6-BC16-851892811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187" y="1540328"/>
            <a:ext cx="5299710" cy="4995047"/>
          </a:xfrm>
          <a:prstGeom prst="rect">
            <a:avLst/>
          </a:prstGeom>
        </p:spPr>
      </p:pic>
    </p:spTree>
    <p:extLst>
      <p:ext uri="{BB962C8B-B14F-4D97-AF65-F5344CB8AC3E}">
        <p14:creationId xmlns:p14="http://schemas.microsoft.com/office/powerpoint/2010/main" val="1241736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5D2D-1298-45DD-E48F-EA0F533C97FE}"/>
              </a:ext>
            </a:extLst>
          </p:cNvPr>
          <p:cNvSpPr>
            <a:spLocks noGrp="1"/>
          </p:cNvSpPr>
          <p:nvPr>
            <p:ph type="title"/>
          </p:nvPr>
        </p:nvSpPr>
        <p:spPr/>
        <p:txBody>
          <a:bodyPr/>
          <a:lstStyle/>
          <a:p>
            <a:endParaRPr lang="en-US" dirty="0"/>
          </a:p>
        </p:txBody>
      </p:sp>
      <p:pic>
        <p:nvPicPr>
          <p:cNvPr id="3" name="Content Placeholder 5" descr="Screen5">
            <a:extLst>
              <a:ext uri="{FF2B5EF4-FFF2-40B4-BE49-F238E27FC236}">
                <a16:creationId xmlns:a16="http://schemas.microsoft.com/office/drawing/2014/main" id="{A8A6DFE4-F1DD-0C5A-1415-D1F26521C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784860"/>
            <a:ext cx="9089571" cy="5288280"/>
          </a:xfrm>
          <a:prstGeom prst="rect">
            <a:avLst/>
          </a:prstGeom>
        </p:spPr>
      </p:pic>
    </p:spTree>
    <p:extLst>
      <p:ext uri="{BB962C8B-B14F-4D97-AF65-F5344CB8AC3E}">
        <p14:creationId xmlns:p14="http://schemas.microsoft.com/office/powerpoint/2010/main" val="3233929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Screen6">
            <a:extLst>
              <a:ext uri="{FF2B5EF4-FFF2-40B4-BE49-F238E27FC236}">
                <a16:creationId xmlns:a16="http://schemas.microsoft.com/office/drawing/2014/main" id="{E898C5A8-286E-172E-80E4-66A655688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957" y="426538"/>
            <a:ext cx="8545286" cy="6004923"/>
          </a:xfrm>
          <a:prstGeom prst="rect">
            <a:avLst/>
          </a:prstGeom>
        </p:spPr>
      </p:pic>
    </p:spTree>
    <p:extLst>
      <p:ext uri="{BB962C8B-B14F-4D97-AF65-F5344CB8AC3E}">
        <p14:creationId xmlns:p14="http://schemas.microsoft.com/office/powerpoint/2010/main" val="2371284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0086" y="1001485"/>
            <a:ext cx="9808028" cy="5385979"/>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Liver diseases such as cirrhosis, hepatitis, and fatty liver disease are major global health concerns, causing significant mortality</a:t>
            </a:r>
            <a:r>
              <a:rPr lang="en-GB" altLang="en-US" sz="2000" dirty="0">
                <a:latin typeface="Times New Roman" panose="02020603050405020304" pitchFamily="18" charset="0"/>
                <a:cs typeface="Times New Roman" panose="02020603050405020304" pitchFamily="18" charset="0"/>
              </a:rPr>
              <a:t>.  </a:t>
            </a:r>
          </a:p>
          <a:p>
            <a:pPr algn="just">
              <a:lnSpc>
                <a:spcPct val="150000"/>
              </a:lnSpc>
            </a:pPr>
            <a:r>
              <a:rPr lang="en-US" sz="2000" dirty="0">
                <a:latin typeface="Times New Roman" panose="02020603050405020304" pitchFamily="18" charset="0"/>
                <a:cs typeface="Times New Roman" panose="02020603050405020304" pitchFamily="18" charset="0"/>
              </a:rPr>
              <a:t>Early detection is crucial for improving treatment outcomes and reducing healthcare costs</a:t>
            </a:r>
            <a:r>
              <a:rPr lang="en-GB" altLang="en-US" sz="2000" dirty="0">
                <a:latin typeface="Times New Roman" panose="02020603050405020304" pitchFamily="18" charset="0"/>
                <a:cs typeface="Times New Roman" panose="02020603050405020304" pitchFamily="18" charset="0"/>
              </a:rPr>
              <a:t>.  </a:t>
            </a:r>
          </a:p>
          <a:p>
            <a:pPr algn="just">
              <a:lnSpc>
                <a:spcPct val="150000"/>
              </a:lnSpc>
            </a:pPr>
            <a:r>
              <a:rPr lang="en-US" sz="2000" dirty="0">
                <a:latin typeface="Times New Roman" panose="02020603050405020304" pitchFamily="18" charset="0"/>
                <a:cs typeface="Times New Roman" panose="02020603050405020304" pitchFamily="18" charset="0"/>
              </a:rPr>
              <a:t>Traditional diagnostic methods rely on complex medical tests, which are time-consuming and expensive.</a:t>
            </a:r>
          </a:p>
          <a:p>
            <a:pPr algn="just">
              <a:lnSpc>
                <a:spcPct val="150000"/>
              </a:lnSpc>
            </a:pPr>
            <a:r>
              <a:rPr lang="en-US" sz="2000" dirty="0">
                <a:latin typeface="Times New Roman" panose="02020603050405020304" pitchFamily="18" charset="0"/>
                <a:cs typeface="Times New Roman" panose="02020603050405020304" pitchFamily="18" charset="0"/>
              </a:rPr>
              <a:t>The model will be integrated into a user-friendly web application for real-time risk assessment.</a:t>
            </a:r>
          </a:p>
          <a:p>
            <a:pPr algn="just">
              <a:lnSpc>
                <a:spcPct val="150000"/>
              </a:lnSpc>
            </a:pPr>
            <a:r>
              <a:rPr lang="en-US" sz="2000" dirty="0">
                <a:latin typeface="Times New Roman" panose="02020603050405020304" pitchFamily="18" charset="0"/>
                <a:cs typeface="Times New Roman" panose="02020603050405020304" pitchFamily="18" charset="0"/>
              </a:rPr>
              <a:t>Machine learning provides a powerful approach for predicting liver disease based on patient data.</a:t>
            </a:r>
          </a:p>
        </p:txBody>
      </p:sp>
      <p:sp>
        <p:nvSpPr>
          <p:cNvPr id="4" name="Title 3"/>
          <p:cNvSpPr>
            <a:spLocks noGrp="1"/>
          </p:cNvSpPr>
          <p:nvPr>
            <p:ph type="title"/>
          </p:nvPr>
        </p:nvSpPr>
        <p:spPr>
          <a:xfrm>
            <a:off x="559435" y="-107315"/>
            <a:ext cx="10794365" cy="997585"/>
          </a:xfrm>
        </p:spPr>
        <p:txBody>
          <a:bodyPr/>
          <a:lstStyle/>
          <a:p>
            <a:pPr algn="ctr"/>
            <a:br>
              <a:rPr lang="en-US" sz="2800" dirty="0">
                <a:solidFill>
                  <a:srgbClr val="FF0000"/>
                </a:solidFill>
                <a:latin typeface="Times New Roman" panose="02020603050405020304" pitchFamily="18" charset="0"/>
                <a:cs typeface="Times New Roman" panose="02020603050405020304" pitchFamily="18" charset="0"/>
                <a:sym typeface="+mn-ea"/>
              </a:rPr>
            </a:br>
            <a:r>
              <a:rPr lang="en-US" sz="2800" dirty="0">
                <a:solidFill>
                  <a:srgbClr val="FF0000"/>
                </a:solidFill>
                <a:latin typeface="Times New Roman" panose="02020603050405020304" pitchFamily="18" charset="0"/>
                <a:cs typeface="Times New Roman" panose="02020603050405020304" pitchFamily="18" charset="0"/>
                <a:sym typeface="+mn-ea"/>
              </a:rPr>
              <a:t>INTRODUCTION</a:t>
            </a:r>
            <a:endParaRPr lang="en-GB" altLang="en-US" sz="28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Screen7">
            <a:extLst>
              <a:ext uri="{FF2B5EF4-FFF2-40B4-BE49-F238E27FC236}">
                <a16:creationId xmlns:a16="http://schemas.microsoft.com/office/drawing/2014/main" id="{7923C2D4-3862-A3DB-256B-E39B57329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343" y="632460"/>
            <a:ext cx="8512628" cy="5593080"/>
          </a:xfrm>
          <a:prstGeom prst="rect">
            <a:avLst/>
          </a:prstGeom>
        </p:spPr>
      </p:pic>
    </p:spTree>
    <p:extLst>
      <p:ext uri="{BB962C8B-B14F-4D97-AF65-F5344CB8AC3E}">
        <p14:creationId xmlns:p14="http://schemas.microsoft.com/office/powerpoint/2010/main" val="139127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39B5D8B6-16CE-87D4-3C8C-9D02C4475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958" y="237128"/>
            <a:ext cx="7560128" cy="6577330"/>
          </a:xfrm>
          <a:prstGeom prst="rect">
            <a:avLst/>
          </a:prstGeom>
        </p:spPr>
      </p:pic>
    </p:spTree>
    <p:extLst>
      <p:ext uri="{BB962C8B-B14F-4D97-AF65-F5344CB8AC3E}">
        <p14:creationId xmlns:p14="http://schemas.microsoft.com/office/powerpoint/2010/main" val="3731409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32EEB964-9A6D-FC30-69D8-54C40FC22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614" y="728662"/>
            <a:ext cx="7859486" cy="5296581"/>
          </a:xfrm>
          <a:prstGeom prst="rect">
            <a:avLst/>
          </a:prstGeom>
        </p:spPr>
      </p:pic>
    </p:spTree>
    <p:extLst>
      <p:ext uri="{BB962C8B-B14F-4D97-AF65-F5344CB8AC3E}">
        <p14:creationId xmlns:p14="http://schemas.microsoft.com/office/powerpoint/2010/main" val="4043242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3369-4240-5AA9-17C6-640CC77B55E6}"/>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Test cases:</a:t>
            </a:r>
          </a:p>
        </p:txBody>
      </p:sp>
      <p:pic>
        <p:nvPicPr>
          <p:cNvPr id="3" name="Content Placeholder 4" descr="testcases mini">
            <a:extLst>
              <a:ext uri="{FF2B5EF4-FFF2-40B4-BE49-F238E27FC236}">
                <a16:creationId xmlns:a16="http://schemas.microsoft.com/office/drawing/2014/main" id="{1528297B-D0E3-22F6-4235-3EC0803C0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93372"/>
            <a:ext cx="9176657" cy="5272496"/>
          </a:xfrm>
          <a:prstGeom prst="rect">
            <a:avLst/>
          </a:prstGeom>
        </p:spPr>
      </p:pic>
    </p:spTree>
    <p:extLst>
      <p:ext uri="{BB962C8B-B14F-4D97-AF65-F5344CB8AC3E}">
        <p14:creationId xmlns:p14="http://schemas.microsoft.com/office/powerpoint/2010/main" val="1047168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11F4-D8EC-E4BA-B7DB-33080CE2768B}"/>
              </a:ext>
            </a:extLst>
          </p:cNvPr>
          <p:cNvSpPr>
            <a:spLocks noGrp="1"/>
          </p:cNvSpPr>
          <p:nvPr>
            <p:ph type="title"/>
          </p:nvPr>
        </p:nvSpPr>
        <p:spPr/>
        <p:txBody>
          <a:bodyPr>
            <a:normAutofit/>
          </a:bodyPr>
          <a:lstStyle/>
          <a:p>
            <a:pPr algn="ctr"/>
            <a:r>
              <a:rPr lang="en-US" sz="3600" dirty="0">
                <a:solidFill>
                  <a:srgbClr val="FF0000"/>
                </a:solidFill>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CF04E488-87DC-37D1-8F5F-3197536336B2}"/>
              </a:ext>
            </a:extLst>
          </p:cNvPr>
          <p:cNvSpPr txBox="1"/>
          <p:nvPr/>
        </p:nvSpPr>
        <p:spPr>
          <a:xfrm>
            <a:off x="576944" y="1415142"/>
            <a:ext cx="10319656" cy="5028556"/>
          </a:xfrm>
          <a:prstGeom prst="rect">
            <a:avLst/>
          </a:prstGeom>
          <a:noFill/>
        </p:spPr>
        <p:txBody>
          <a:bodyPr wrap="square">
            <a:spAutoFit/>
          </a:bodyPr>
          <a:lstStyle/>
          <a:p>
            <a:pPr marL="475615" marR="437515" algn="just">
              <a:lnSpc>
                <a:spcPct val="150000"/>
              </a:lnSpc>
              <a:buNone/>
            </a:pPr>
            <a:r>
              <a:rPr lang="en-US" sz="1800" dirty="0">
                <a:effectLst/>
                <a:latin typeface="Times New Roman" panose="02020603050405020304" pitchFamily="18" charset="0"/>
                <a:ea typeface="Times New Roman" panose="02020603050405020304" pitchFamily="18" charset="0"/>
              </a:rPr>
              <a:t>In</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project,</a:t>
            </a:r>
            <a:r>
              <a:rPr lang="en-US" sz="1800" spc="-20" dirty="0">
                <a:effectLst/>
                <a:latin typeface="Times New Roman" panose="02020603050405020304" pitchFamily="18" charset="0"/>
                <a:ea typeface="Times New Roman" panose="02020603050405020304" pitchFamily="18" charset="0"/>
              </a:rPr>
              <a:t> </a:t>
            </a:r>
            <a:r>
              <a:rPr lang="en-IN" sz="1800" spc="-20" dirty="0">
                <a:effectLst/>
                <a:latin typeface="Times New Roman" panose="02020603050405020304" pitchFamily="18" charset="0"/>
                <a:ea typeface="Times New Roman" panose="02020603050405020304" pitchFamily="18" charset="0"/>
              </a:rPr>
              <a:t>we have proposed methods for diagnosing liver disease in patients using machine learning techniques. The four machine learning techniques that were used include SVM, logistic regression, KNN and Artificial Neural Network. This study demonstrates that there is a significant difference between the proposed rules based classification model and the model without rules for the liver diseases prediction and the rule based classification model with decision tree (DT) technique provides most accurate result. This model can be used as a valuable tool for medical decision making</a:t>
            </a:r>
            <a:r>
              <a:rPr lang="en-IN" sz="1800" b="1" spc="-2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475615" marR="437515" algn="just">
              <a:lnSpc>
                <a:spcPct val="150000"/>
              </a:lnSpc>
              <a:buNone/>
            </a:pPr>
            <a:r>
              <a:rPr lang="en-IN" sz="1800" spc="-20" dirty="0">
                <a:effectLst/>
                <a:latin typeface="Times New Roman" panose="02020603050405020304" pitchFamily="18" charset="0"/>
                <a:ea typeface="Times New Roman" panose="02020603050405020304" pitchFamily="18" charset="0"/>
              </a:rPr>
              <a:t>The system was implemented using all the models and their performance was evaluated. Performance evaluation was based on certain performance metrics. ANN was the model that resulted in the highest accuracy with an accuracy of 98%. Comparing this work with the previous research works, it was discovered that ANN proved highly efficient. A GUI, which can be used as a medical tool by hospitals and medical staff was implemented using ANN.</a:t>
            </a:r>
            <a:endParaRPr lang="en-US" sz="1800" dirty="0">
              <a:effectLst/>
              <a:latin typeface="Times New Roman" panose="02020603050405020304" pitchFamily="18" charset="0"/>
              <a:ea typeface="Times New Roman" panose="02020603050405020304" pitchFamily="18" charset="0"/>
            </a:endParaRPr>
          </a:p>
          <a:p>
            <a:pPr marL="475615" marR="437515" algn="just">
              <a:lnSpc>
                <a:spcPct val="150000"/>
              </a:lnSpc>
            </a:pPr>
            <a:r>
              <a:rPr lang="en-US" sz="18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3715113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2DA7-8315-4FF2-B183-F4D4089BC41B}"/>
              </a:ext>
            </a:extLst>
          </p:cNvPr>
          <p:cNvSpPr>
            <a:spLocks noGrp="1"/>
          </p:cNvSpPr>
          <p:nvPr>
            <p:ph type="title"/>
          </p:nvPr>
        </p:nvSpPr>
        <p:spPr/>
        <p:txBody>
          <a:bodyPr>
            <a:normAutofit/>
          </a:bodyPr>
          <a:lstStyle/>
          <a:p>
            <a:pPr algn="ctr"/>
            <a:r>
              <a:rPr lang="en-US" sz="3600" dirty="0">
                <a:solidFill>
                  <a:srgbClr val="FF0000"/>
                </a:solidFill>
                <a:latin typeface="Times New Roman" panose="02020603050405020304" pitchFamily="18" charset="0"/>
                <a:cs typeface="Times New Roman" panose="02020603050405020304" pitchFamily="18" charset="0"/>
              </a:rPr>
              <a:t>Future Scope</a:t>
            </a:r>
          </a:p>
        </p:txBody>
      </p:sp>
      <p:sp>
        <p:nvSpPr>
          <p:cNvPr id="5" name="TextBox 4">
            <a:extLst>
              <a:ext uri="{FF2B5EF4-FFF2-40B4-BE49-F238E27FC236}">
                <a16:creationId xmlns:a16="http://schemas.microsoft.com/office/drawing/2014/main" id="{13A71873-EAE3-C06D-A5B4-0B6CCAC5E02C}"/>
              </a:ext>
            </a:extLst>
          </p:cNvPr>
          <p:cNvSpPr txBox="1"/>
          <p:nvPr/>
        </p:nvSpPr>
        <p:spPr>
          <a:xfrm>
            <a:off x="1257299" y="1859340"/>
            <a:ext cx="9671957" cy="2951064"/>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This project lays a strong foundation for liver disease prediction using supervised learning, but there is ample scope for further development. Future enhancements may include integrating the system with hospital databases or electronic health records to enable real-time data input and continuous model </a:t>
            </a:r>
            <a:r>
              <a:rPr lang="en-US" dirty="0" err="1">
                <a:latin typeface="Times New Roman" panose="02020603050405020304" pitchFamily="18" charset="0"/>
                <a:cs typeface="Times New Roman" panose="02020603050405020304" pitchFamily="18" charset="0"/>
              </a:rPr>
              <a:t>updates.Advanced</a:t>
            </a:r>
            <a:r>
              <a:rPr lang="en-US" dirty="0">
                <a:latin typeface="Times New Roman" panose="02020603050405020304" pitchFamily="18" charset="0"/>
                <a:cs typeface="Times New Roman" panose="02020603050405020304" pitchFamily="18" charset="0"/>
              </a:rPr>
              <a:t> deep learning algorithms like Convolutional Neural Networks (CNNs) and Recurrent Neural Networks (RNNs) can be explored to improve prediction accuracy, especially when combined with medical imaging data. A mobile or cloud-based version of the system could be developed to increase accessibility for patients and doctors in remote areas.</a:t>
            </a:r>
          </a:p>
        </p:txBody>
      </p:sp>
    </p:spTree>
    <p:extLst>
      <p:ext uri="{BB962C8B-B14F-4D97-AF65-F5344CB8AC3E}">
        <p14:creationId xmlns:p14="http://schemas.microsoft.com/office/powerpoint/2010/main" val="2268796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9679-030A-C967-F255-A646D6E1B75D}"/>
              </a:ext>
            </a:extLst>
          </p:cNvPr>
          <p:cNvSpPr>
            <a:spLocks noGrp="1"/>
          </p:cNvSpPr>
          <p:nvPr>
            <p:ph type="title"/>
          </p:nvPr>
        </p:nvSpPr>
        <p:spPr/>
        <p:txBody>
          <a:bodyPr>
            <a:normAutofit/>
          </a:bodyPr>
          <a:lstStyle/>
          <a:p>
            <a:pPr algn="ctr"/>
            <a:r>
              <a:rPr lang="en-US" sz="3600" dirty="0">
                <a:solidFill>
                  <a:srgbClr val="FF0000"/>
                </a:solidFill>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a16="http://schemas.microsoft.com/office/drawing/2014/main" id="{1541A03D-3753-8E7D-C3B7-BC3EC9199255}"/>
              </a:ext>
            </a:extLst>
          </p:cNvPr>
          <p:cNvSpPr txBox="1"/>
          <p:nvPr/>
        </p:nvSpPr>
        <p:spPr>
          <a:xfrm>
            <a:off x="685800" y="1398815"/>
            <a:ext cx="10515600" cy="4813112"/>
          </a:xfrm>
          <a:prstGeom prst="rect">
            <a:avLst/>
          </a:prstGeom>
          <a:noFill/>
        </p:spPr>
        <p:txBody>
          <a:bodyPr wrap="square">
            <a:spAutoFit/>
          </a:bodyPr>
          <a:lstStyle/>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[1]Michael J Sorich. An intelligent model for liver disease diagnosis. Artificial Intelligence in Medicine 2009;47:53—62. </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[2]Paul R. Harper, A review and comparison of classification algorithms for medical decision making. </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[3] BUPA Liver Disorder Dataset. UCI repository machine learning databases. </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[4]Prof Christopher N. New Automatic Diagnosis of Liver Status Using Bayesian Classification</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[5] Schiff's Diseases of the Liver, 10th Edition Copyright ©2007 Ramana, Eugene R.; Sorrell, Michael Maddrey, Willis C. </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[6] P. Sug, On the optimality of the simple Bayesian classifier under zero-one loss, Machine Learning 29 (2–3) (1997) 103–130. </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[7] 16th Edition HARRISON’S PRINCIPLES of Internal Medicine</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6353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93C5F8-B222-FD53-4FE6-A49C6F0F39AE}"/>
              </a:ext>
            </a:extLst>
          </p:cNvPr>
          <p:cNvSpPr txBox="1"/>
          <p:nvPr/>
        </p:nvSpPr>
        <p:spPr>
          <a:xfrm>
            <a:off x="800099" y="450492"/>
            <a:ext cx="9922329" cy="5957015"/>
          </a:xfrm>
          <a:prstGeom prst="rect">
            <a:avLst/>
          </a:prstGeom>
          <a:noFill/>
        </p:spPr>
        <p:txBody>
          <a:bodyPr wrap="square">
            <a:spAutoFit/>
          </a:bodyPr>
          <a:lstStyle/>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[8] </a:t>
            </a:r>
            <a:r>
              <a:rPr lang="en-IN" sz="1800" dirty="0" err="1">
                <a:effectLst/>
                <a:latin typeface="Times New Roman" panose="02020603050405020304" pitchFamily="18" charset="0"/>
                <a:ea typeface="Times New Roman" panose="02020603050405020304" pitchFamily="18" charset="0"/>
              </a:rPr>
              <a:t>aparna</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behara</a:t>
            </a:r>
            <a:r>
              <a:rPr lang="en-IN" sz="1800" dirty="0">
                <a:effectLst/>
                <a:latin typeface="Times New Roman" panose="02020603050405020304" pitchFamily="18" charset="0"/>
                <a:ea typeface="Times New Roman" panose="02020603050405020304" pitchFamily="18" charset="0"/>
              </a:rPr>
              <a:t> and </a:t>
            </a:r>
            <a:r>
              <a:rPr lang="en-IN" sz="1800" dirty="0" err="1">
                <a:effectLst/>
                <a:latin typeface="Times New Roman" panose="02020603050405020304" pitchFamily="18" charset="0"/>
                <a:ea typeface="Times New Roman" panose="02020603050405020304" pitchFamily="18" charset="0"/>
              </a:rPr>
              <a:t>m.v</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raghunadh</a:t>
            </a:r>
            <a:r>
              <a:rPr lang="en-IN" sz="1800" dirty="0">
                <a:effectLst/>
                <a:latin typeface="Times New Roman" panose="02020603050405020304" pitchFamily="18" charset="0"/>
                <a:ea typeface="Times New Roman" panose="02020603050405020304" pitchFamily="18" charset="0"/>
              </a:rPr>
              <a:t>, “real time faces recognition system for time and attendance applications”, International Journal of Electrical, Electronics and Data Communication, Volume- 1, Issue- 4, ISSN: 2320-2084.2009</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[9] National Plan for Liver Services UK (2009) A </a:t>
            </a:r>
            <a:r>
              <a:rPr lang="en-IN" sz="1800" dirty="0" err="1">
                <a:effectLst/>
                <a:latin typeface="Times New Roman" panose="02020603050405020304" pitchFamily="18" charset="0"/>
                <a:ea typeface="Times New Roman" panose="02020603050405020304" pitchFamily="18" charset="0"/>
              </a:rPr>
              <a:t>Timeto</a:t>
            </a:r>
            <a:r>
              <a:rPr lang="en-IN" sz="1800" dirty="0">
                <a:effectLst/>
                <a:latin typeface="Times New Roman" panose="02020603050405020304" pitchFamily="18" charset="0"/>
                <a:ea typeface="Times New Roman" panose="02020603050405020304" pitchFamily="18" charset="0"/>
              </a:rPr>
              <a:t> Act: Improving Liver Health and Outcomes in Liver disease www.bsg.org.uk/sections/liverarticles/thenational-planfor-liver-services-uk-2009.html</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[10] S. Ansari I. Shafi J. Ahmad S. Ismail Shah, Neural network-based approach for the </a:t>
            </a:r>
            <a:r>
              <a:rPr lang="en-IN" sz="1800" dirty="0" err="1">
                <a:effectLst/>
                <a:latin typeface="Times New Roman" panose="02020603050405020304" pitchFamily="18" charset="0"/>
                <a:ea typeface="Times New Roman" panose="02020603050405020304" pitchFamily="18" charset="0"/>
              </a:rPr>
              <a:t>noninvasive</a:t>
            </a:r>
            <a:r>
              <a:rPr lang="en-IN" sz="1800" dirty="0">
                <a:effectLst/>
                <a:latin typeface="Times New Roman" panose="02020603050405020304" pitchFamily="18" charset="0"/>
                <a:ea typeface="Times New Roman" panose="02020603050405020304" pitchFamily="18" charset="0"/>
              </a:rPr>
              <a:t> diagnosis and classification of hepatotropic viral disease, Communications, IET, Vol. 6, 2012, 3265 – 3273.</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[11] L. Fausett, Fundamentals of neural networks architectures, algorithms, and applications, Pearson Education, Inc., 2008.</a:t>
            </a:r>
            <a:endParaRPr lang="en-US" sz="1600" dirty="0">
              <a:effectLst/>
              <a:latin typeface="Times New Roman" panose="02020603050405020304" pitchFamily="18" charset="0"/>
              <a:ea typeface="Times New Roman" panose="02020603050405020304" pitchFamily="18" charset="0"/>
            </a:endParaRPr>
          </a:p>
          <a:p>
            <a:pPr marL="514985" marR="464820" indent="-228600">
              <a:lnSpc>
                <a:spcPct val="150000"/>
              </a:lnSpc>
              <a:spcBef>
                <a:spcPts val="815"/>
              </a:spcBef>
              <a:buNone/>
              <a:tabLst>
                <a:tab pos="808355" algn="l"/>
              </a:tabLst>
            </a:pPr>
            <a:r>
              <a:rPr lang="en-IN" sz="1800" dirty="0">
                <a:effectLst/>
                <a:latin typeface="Times New Roman" panose="02020603050405020304" pitchFamily="18" charset="0"/>
                <a:ea typeface="Times New Roman" panose="02020603050405020304" pitchFamily="18" charset="0"/>
              </a:rPr>
              <a:t>[12] </a:t>
            </a:r>
            <a:r>
              <a:rPr lang="en-IN" sz="1800" u="sng" dirty="0">
                <a:solidFill>
                  <a:srgbClr val="0000FF"/>
                </a:solidFill>
                <a:effectLst/>
                <a:latin typeface="Times New Roman" panose="02020603050405020304" pitchFamily="18" charset="0"/>
                <a:ea typeface="Times New Roman" panose="02020603050405020304" pitchFamily="18" charset="0"/>
                <a:hlinkClick r:id="rId2"/>
              </a:rPr>
              <a:t>https://www.medicinenet.com/liver_disease/article.htm</a:t>
            </a:r>
            <a:endParaRPr lang="en-US" sz="1600" dirty="0">
              <a:effectLst/>
              <a:latin typeface="Times New Roman" panose="02020603050405020304" pitchFamily="18" charset="0"/>
              <a:ea typeface="Times New Roman" panose="02020603050405020304" pitchFamily="18" charset="0"/>
            </a:endParaRPr>
          </a:p>
          <a:p>
            <a:pPr marL="514985" marR="464820" indent="0">
              <a:lnSpc>
                <a:spcPct val="150000"/>
              </a:lnSpc>
              <a:spcBef>
                <a:spcPts val="815"/>
              </a:spcBef>
              <a:tabLst>
                <a:tab pos="808355" algn="l"/>
              </a:tabLst>
            </a:pPr>
            <a:r>
              <a:rPr lang="en-US" sz="1800" dirty="0">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7691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hank-you-st-260nw-789039913"/>
          <p:cNvPicPr>
            <a:picLocks noGrp="1" noChangeAspect="1"/>
          </p:cNvPicPr>
          <p:nvPr>
            <p:ph idx="1"/>
          </p:nvPr>
        </p:nvPicPr>
        <p:blipFill>
          <a:blip r:embed="rId2"/>
          <a:stretch>
            <a:fillRect/>
          </a:stretch>
        </p:blipFill>
        <p:spPr>
          <a:xfrm>
            <a:off x="403225" y="360045"/>
            <a:ext cx="11364595" cy="61925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56005"/>
          </a:xfrm>
        </p:spPr>
        <p:txBody>
          <a:bodyPr/>
          <a:lstStyle/>
          <a:p>
            <a:pPr algn="ctr"/>
            <a:r>
              <a:rPr lang="en-US" sz="2800" dirty="0">
                <a:solidFill>
                  <a:srgbClr val="FF0000"/>
                </a:solidFill>
                <a:latin typeface="Times New Roman" panose="02020603050405020304" pitchFamily="18" charset="0"/>
                <a:cs typeface="Times New Roman" panose="02020603050405020304" pitchFamily="18" charset="0"/>
                <a:sym typeface="+mn-ea"/>
              </a:rPr>
              <a:t>EXISTING SYSTEM</a:t>
            </a:r>
            <a:endParaRPr lang="en-GB" altLang="en-US" sz="2800"/>
          </a:p>
        </p:txBody>
      </p:sp>
      <p:sp>
        <p:nvSpPr>
          <p:cNvPr id="3" name="Content Placeholder 2"/>
          <p:cNvSpPr>
            <a:spLocks noGrp="1"/>
          </p:cNvSpPr>
          <p:nvPr>
            <p:ph idx="1"/>
          </p:nvPr>
        </p:nvSpPr>
        <p:spPr>
          <a:xfrm>
            <a:off x="1201874" y="647882"/>
            <a:ext cx="10092055" cy="5677535"/>
          </a:xfrm>
        </p:spPr>
        <p:txBody>
          <a:bodyPr>
            <a:noAutofit/>
          </a:bodyPr>
          <a:lstStyle/>
          <a:p>
            <a:pPr marL="0" indent="0" algn="just">
              <a:lnSpc>
                <a:spcPct val="100000"/>
              </a:lnSpc>
              <a:buNone/>
            </a:pPr>
            <a:endParaRPr lang="en-GB" alt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Diagnosing liver disease traditionally requires expensive and time-consuming medical tests, such as blood tests, imaging, and biopsies</a:t>
            </a:r>
            <a:r>
              <a:rPr lang="en-GB" altLang="en-US" sz="2000" dirty="0">
                <a:latin typeface="Times New Roman" panose="02020603050405020304" pitchFamily="18" charset="0"/>
                <a:cs typeface="Times New Roman" panose="02020603050405020304" pitchFamily="18" charset="0"/>
              </a:rPr>
              <a:t>.  </a:t>
            </a:r>
          </a:p>
          <a:p>
            <a:pPr algn="just">
              <a:lnSpc>
                <a:spcPct val="150000"/>
              </a:lnSpc>
            </a:pPr>
            <a:r>
              <a:rPr lang="en-US" sz="2000" dirty="0">
                <a:latin typeface="Times New Roman" panose="02020603050405020304" pitchFamily="18" charset="0"/>
                <a:cs typeface="Times New Roman" panose="02020603050405020304" pitchFamily="18" charset="0"/>
              </a:rPr>
              <a:t>Current systems often rely on rule-based or statistical models, which may lack adaptability to complex patterns in patient data.</a:t>
            </a:r>
          </a:p>
          <a:p>
            <a:pPr algn="just">
              <a:lnSpc>
                <a:spcPct val="150000"/>
              </a:lnSpc>
            </a:pPr>
            <a:r>
              <a:rPr lang="en-US" sz="2000" dirty="0">
                <a:latin typeface="Times New Roman" panose="02020603050405020304" pitchFamily="18" charset="0"/>
                <a:cs typeface="Times New Roman" panose="02020603050405020304" pitchFamily="18" charset="0"/>
              </a:rPr>
              <a:t>Many existing machine learning models for liver disease prediction face challenges in selecting the right algorithm, leading to poor accuracy and unreliable predictions.</a:t>
            </a:r>
          </a:p>
          <a:p>
            <a:pPr algn="just">
              <a:lnSpc>
                <a:spcPct val="150000"/>
              </a:lnSpc>
            </a:pPr>
            <a:r>
              <a:rPr lang="en-US" sz="2000" dirty="0">
                <a:latin typeface="Times New Roman" panose="02020603050405020304" pitchFamily="18" charset="0"/>
                <a:cs typeface="Times New Roman" panose="02020603050405020304" pitchFamily="18" charset="0"/>
              </a:rPr>
              <a:t>Some models suffer from high computational costs, making real-time diagnosis difficult.</a:t>
            </a:r>
          </a:p>
          <a:p>
            <a:pPr algn="just">
              <a:lnSpc>
                <a:spcPct val="150000"/>
              </a:lnSpc>
            </a:pPr>
            <a:r>
              <a:rPr lang="en-US" sz="2000" dirty="0">
                <a:latin typeface="Times New Roman" panose="02020603050405020304" pitchFamily="18" charset="0"/>
                <a:cs typeface="Times New Roman" panose="02020603050405020304" pitchFamily="18" charset="0"/>
              </a:rPr>
              <a:t>Most systems lack a user-friendly interface, making it hard for healthcare professionals and patients to access and interpret results easily.</a:t>
            </a:r>
          </a:p>
          <a:p>
            <a:pPr marL="0" indent="0" algn="just">
              <a:lnSpc>
                <a:spcPct val="100000"/>
              </a:lnSpc>
              <a:buNone/>
            </a:pPr>
            <a:endParaRPr lang="en-GB"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41070"/>
          </a:xfrm>
        </p:spPr>
        <p:txBody>
          <a:bodyPr/>
          <a:lstStyle/>
          <a:p>
            <a:pPr algn="ctr" fontAlgn="ctr"/>
            <a:r>
              <a:rPr lang="en-US" sz="2800" dirty="0">
                <a:solidFill>
                  <a:srgbClr val="FF0000"/>
                </a:solidFill>
                <a:latin typeface="Times New Roman" panose="02020603050405020304" pitchFamily="18" charset="0"/>
                <a:cs typeface="Times New Roman" panose="02020603050405020304" pitchFamily="18" charset="0"/>
                <a:sym typeface="+mn-ea"/>
              </a:rPr>
              <a:t>DISADVANTAGES:</a:t>
            </a:r>
            <a:endParaRPr lang="en-GB" altLang="en-US" sz="2800"/>
          </a:p>
        </p:txBody>
      </p:sp>
      <p:sp>
        <p:nvSpPr>
          <p:cNvPr id="3" name="Content Placeholder 2"/>
          <p:cNvSpPr>
            <a:spLocks noGrp="1"/>
          </p:cNvSpPr>
          <p:nvPr>
            <p:ph idx="1"/>
          </p:nvPr>
        </p:nvSpPr>
        <p:spPr>
          <a:xfrm>
            <a:off x="1290955" y="941070"/>
            <a:ext cx="10062845" cy="4860290"/>
          </a:xfrm>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Limited Accuracy</a:t>
            </a:r>
          </a:p>
          <a:p>
            <a:pPr>
              <a:lnSpc>
                <a:spcPct val="150000"/>
              </a:lnSpc>
            </a:pPr>
            <a:r>
              <a:rPr lang="en-US" sz="2400" dirty="0">
                <a:latin typeface="Times New Roman" panose="02020603050405020304" pitchFamily="18" charset="0"/>
                <a:cs typeface="Times New Roman" panose="02020603050405020304" pitchFamily="18" charset="0"/>
              </a:rPr>
              <a:t>Lack of User-Friendly Interface</a:t>
            </a:r>
          </a:p>
          <a:p>
            <a:pPr>
              <a:lnSpc>
                <a:spcPct val="150000"/>
              </a:lnSpc>
            </a:pPr>
            <a:r>
              <a:rPr lang="en-US" sz="2400" dirty="0">
                <a:latin typeface="Times New Roman" panose="02020603050405020304" pitchFamily="18" charset="0"/>
                <a:cs typeface="Times New Roman" panose="02020603050405020304" pitchFamily="18" charset="0"/>
              </a:rPr>
              <a:t>High Computational Cost</a:t>
            </a:r>
          </a:p>
          <a:p>
            <a:pPr>
              <a:lnSpc>
                <a:spcPct val="150000"/>
              </a:lnSpc>
            </a:pPr>
            <a:r>
              <a:rPr lang="en-US" sz="2400" dirty="0">
                <a:latin typeface="Times New Roman" panose="02020603050405020304" pitchFamily="18" charset="0"/>
                <a:cs typeface="Times New Roman" panose="02020603050405020304" pitchFamily="18" charset="0"/>
              </a:rPr>
              <a:t>Limited Generalization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470"/>
            <a:ext cx="10515600" cy="739140"/>
          </a:xfrm>
        </p:spPr>
        <p:txBody>
          <a:bodyPr/>
          <a:lstStyle/>
          <a:p>
            <a:pPr algn="ctr"/>
            <a:r>
              <a:rPr lang="en-IN" sz="2800" dirty="0">
                <a:solidFill>
                  <a:srgbClr val="FF0000"/>
                </a:solidFill>
                <a:latin typeface="Times New Roman" panose="02020603050405020304" pitchFamily="18" charset="0"/>
                <a:cs typeface="Times New Roman" panose="02020603050405020304" pitchFamily="18" charset="0"/>
                <a:sym typeface="+mn-ea"/>
              </a:rPr>
              <a:t>PROPOSED SYSTEM</a:t>
            </a:r>
            <a:endParaRPr lang="en-GB" altLang="en-US" sz="2800"/>
          </a:p>
        </p:txBody>
      </p:sp>
      <p:sp>
        <p:nvSpPr>
          <p:cNvPr id="3" name="Content Placeholder 2"/>
          <p:cNvSpPr>
            <a:spLocks noGrp="1"/>
          </p:cNvSpPr>
          <p:nvPr>
            <p:ph idx="1"/>
          </p:nvPr>
        </p:nvSpPr>
        <p:spPr>
          <a:xfrm>
            <a:off x="1214755" y="892628"/>
            <a:ext cx="10033000" cy="5216071"/>
          </a:xfrm>
        </p:spPr>
        <p:txBody>
          <a:bodyPr>
            <a:normAutofit fontScale="75000" lnSpcReduction="20000"/>
          </a:bodyPr>
          <a:lstStyle/>
          <a:p>
            <a:pPr algn="just">
              <a:lnSpc>
                <a:spcPct val="150000"/>
              </a:lnSpc>
            </a:pPr>
            <a:r>
              <a:rPr lang="en-US" sz="2800" dirty="0">
                <a:latin typeface="Times New Roman" panose="02020603050405020304" pitchFamily="18" charset="0"/>
                <a:cs typeface="Times New Roman" panose="02020603050405020304" pitchFamily="18" charset="0"/>
              </a:rPr>
              <a:t>The proposed system utilizes machine learning techniques to predict liver diseases efficiently.</a:t>
            </a:r>
          </a:p>
          <a:p>
            <a:pPr algn="just">
              <a:lnSpc>
                <a:spcPct val="150000"/>
              </a:lnSpc>
            </a:pPr>
            <a:r>
              <a:rPr lang="en-US" sz="2800" dirty="0">
                <a:latin typeface="Times New Roman" panose="02020603050405020304" pitchFamily="18" charset="0"/>
                <a:cs typeface="Times New Roman" panose="02020603050405020304" pitchFamily="18" charset="0"/>
              </a:rPr>
              <a:t>The datasets undergo preprocessing to remove inconsistencies, outliers, and irrelevant data, ensuring high-quality input for the model.</a:t>
            </a:r>
            <a:endParaRPr lang="en-US" dirty="0">
              <a:latin typeface="Times New Roman" panose="02020603050405020304" pitchFamily="18" charset="0"/>
              <a:cs typeface="Times New Roman" panose="02020603050405020304" pitchFamily="18" charset="0"/>
            </a:endParaRPr>
          </a:p>
          <a:p>
            <a:pPr algn="just">
              <a:lnSpc>
                <a:spcPct val="150000"/>
              </a:lnSpc>
            </a:pPr>
            <a:r>
              <a:rPr lang="en-US" sz="2800" dirty="0">
                <a:latin typeface="Times New Roman" panose="02020603050405020304" pitchFamily="18" charset="0"/>
                <a:cs typeface="Times New Roman" panose="02020603050405020304" pitchFamily="18" charset="0"/>
              </a:rPr>
              <a:t>Machine learning algorithms such as Logistic Regression, KNN, SVM, and ANN are implemented to detect patterns and make accurate predictions.</a:t>
            </a:r>
          </a:p>
          <a:p>
            <a:pPr algn="just">
              <a:lnSpc>
                <a:spcPct val="150000"/>
              </a:lnSpc>
            </a:pPr>
            <a:r>
              <a:rPr lang="en-US" sz="2800" dirty="0">
                <a:latin typeface="Times New Roman" panose="02020603050405020304" pitchFamily="18" charset="0"/>
                <a:cs typeface="Times New Roman" panose="02020603050405020304" pitchFamily="18" charset="0"/>
              </a:rPr>
              <a:t>The trained model is deployed in a user-friendly web application, allowing healthcare professionals and individuals to input medical data and receive real-time predictions.</a:t>
            </a:r>
          </a:p>
          <a:p>
            <a:pPr algn="just">
              <a:lnSpc>
                <a:spcPct val="150000"/>
              </a:lnSpc>
            </a:pPr>
            <a:r>
              <a:rPr lang="en-US" sz="2800" dirty="0">
                <a:latin typeface="Times New Roman" panose="02020603050405020304" pitchFamily="18" charset="0"/>
                <a:cs typeface="Times New Roman" panose="02020603050405020304" pitchFamily="18" charset="0"/>
              </a:rPr>
              <a:t>This system offers a scalable, accessible, and efficient solution for early liver disease detection, supporting timely medical interventions and improved healthcare decision-making.</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420" y="-173355"/>
            <a:ext cx="10515600" cy="1325563"/>
          </a:xfrm>
        </p:spPr>
        <p:txBody>
          <a:bodyPr/>
          <a:lstStyle/>
          <a:p>
            <a:pPr algn="ctr"/>
            <a:r>
              <a:rPr lang="en-US" dirty="0">
                <a:solidFill>
                  <a:srgbClr val="FF0000"/>
                </a:solidFill>
                <a:latin typeface="Times New Roman" panose="02020603050405020304" pitchFamily="18" charset="0"/>
                <a:cs typeface="Times New Roman" panose="02020603050405020304" pitchFamily="18" charset="0"/>
                <a:sym typeface="+mn-ea"/>
              </a:rPr>
              <a:t>  </a:t>
            </a:r>
            <a:r>
              <a:rPr lang="en-US" sz="2800" dirty="0">
                <a:solidFill>
                  <a:srgbClr val="FF0000"/>
                </a:solidFill>
                <a:latin typeface="Times New Roman" panose="02020603050405020304" pitchFamily="18" charset="0"/>
                <a:cs typeface="Times New Roman" panose="02020603050405020304" pitchFamily="18" charset="0"/>
                <a:sym typeface="+mn-ea"/>
              </a:rPr>
              <a:t>ADVANTAGES</a:t>
            </a:r>
            <a:endParaRPr lang="en-GB" altLang="en-US" sz="2800"/>
          </a:p>
        </p:txBody>
      </p:sp>
      <p:sp>
        <p:nvSpPr>
          <p:cNvPr id="3" name="Content Placeholder 2"/>
          <p:cNvSpPr>
            <a:spLocks noGrp="1"/>
          </p:cNvSpPr>
          <p:nvPr>
            <p:ph idx="1"/>
          </p:nvPr>
        </p:nvSpPr>
        <p:spPr>
          <a:xfrm>
            <a:off x="1310005" y="916940"/>
            <a:ext cx="10043795" cy="5024120"/>
          </a:xfrm>
        </p:spPr>
        <p:txBody>
          <a:bodyPr>
            <a:normAutofit/>
          </a:bodyPr>
          <a:lstStyle/>
          <a:p>
            <a:pPr algn="just">
              <a:lnSpc>
                <a:spcPct val="150000"/>
              </a:lnSpc>
            </a:pPr>
            <a:r>
              <a:rPr lang="en-GB" altLang="en-US" sz="2000" dirty="0">
                <a:latin typeface="Times New Roman" panose="02020603050405020304" pitchFamily="18" charset="0"/>
                <a:cs typeface="Times New Roman" panose="02020603050405020304" pitchFamily="18" charset="0"/>
              </a:rPr>
              <a:t>Cost Efficiency </a:t>
            </a:r>
          </a:p>
          <a:p>
            <a:pPr algn="just">
              <a:lnSpc>
                <a:spcPct val="150000"/>
              </a:lnSpc>
            </a:pPr>
            <a:r>
              <a:rPr lang="en-US" sz="2000" dirty="0">
                <a:latin typeface="Times New Roman" panose="02020603050405020304" pitchFamily="18" charset="0"/>
                <a:cs typeface="Times New Roman" panose="02020603050405020304" pitchFamily="18" charset="0"/>
              </a:rPr>
              <a:t>Efficient Trend Identification</a:t>
            </a:r>
          </a:p>
          <a:p>
            <a:pPr algn="just">
              <a:lnSpc>
                <a:spcPct val="150000"/>
              </a:lnSpc>
            </a:pPr>
            <a:r>
              <a:rPr lang="en-US" sz="2000" dirty="0">
                <a:latin typeface="Times New Roman" panose="02020603050405020304" pitchFamily="18" charset="0"/>
                <a:cs typeface="Times New Roman" panose="02020603050405020304" pitchFamily="18" charset="0"/>
              </a:rPr>
              <a:t>Time-Efficient Diagnosis</a:t>
            </a:r>
          </a:p>
          <a:p>
            <a:pPr algn="just">
              <a:lnSpc>
                <a:spcPct val="150000"/>
              </a:lnSpc>
            </a:pPr>
            <a:r>
              <a:rPr lang="en-US" sz="2000" dirty="0">
                <a:latin typeface="Times New Roman" panose="02020603050405020304" pitchFamily="18" charset="0"/>
                <a:cs typeface="Times New Roman" panose="02020603050405020304" pitchFamily="18" charset="0"/>
              </a:rPr>
              <a:t>Enhanced Simulation Capabilities</a:t>
            </a:r>
          </a:p>
          <a:p>
            <a:pPr algn="just">
              <a:lnSpc>
                <a:spcPct val="150000"/>
              </a:lnSpc>
            </a:pPr>
            <a:r>
              <a:rPr lang="en-US" sz="2000" dirty="0">
                <a:latin typeface="Times New Roman" panose="02020603050405020304" pitchFamily="18" charset="0"/>
                <a:cs typeface="Times New Roman" panose="02020603050405020304" pitchFamily="18" charset="0"/>
              </a:rPr>
              <a:t>Handling Multi-Dimensional Data</a:t>
            </a:r>
          </a:p>
          <a:p>
            <a:pPr algn="just">
              <a:lnSpc>
                <a:spcPct val="150000"/>
              </a:lnSpc>
            </a:pPr>
            <a:r>
              <a:rPr lang="en-US" sz="2000" dirty="0">
                <a:latin typeface="Times New Roman" panose="02020603050405020304" pitchFamily="18" charset="0"/>
                <a:cs typeface="Times New Roman" panose="02020603050405020304" pitchFamily="18" charset="0"/>
              </a:rPr>
              <a:t>Enhanced Prediction Accuracy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193165"/>
          </a:xfrm>
        </p:spPr>
        <p:txBody>
          <a:bodyPr/>
          <a:lstStyle/>
          <a:p>
            <a:pPr algn="ctr"/>
            <a:r>
              <a:rPr lang="en-US" sz="2800" dirty="0">
                <a:solidFill>
                  <a:srgbClr val="FF0000"/>
                </a:solidFill>
                <a:latin typeface="Times New Roman" panose="02020603050405020304"/>
                <a:cs typeface="Times New Roman" panose="02020603050405020304"/>
                <a:sym typeface="+mn-ea"/>
              </a:rPr>
              <a:t>FUNCTIONAL REQUIREMENTS</a:t>
            </a:r>
            <a:endParaRPr lang="en-GB" altLang="en-US" sz="2800"/>
          </a:p>
        </p:txBody>
      </p:sp>
      <p:sp>
        <p:nvSpPr>
          <p:cNvPr id="3" name="Content Placeholder 2"/>
          <p:cNvSpPr>
            <a:spLocks noGrp="1"/>
          </p:cNvSpPr>
          <p:nvPr>
            <p:ph idx="1"/>
          </p:nvPr>
        </p:nvSpPr>
        <p:spPr>
          <a:xfrm>
            <a:off x="1257935" y="819785"/>
            <a:ext cx="9932670" cy="5763895"/>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The system must efficiently process patient medical data, ensure accurate disease prediction, and provide insightful visualizations. It should support data input, preprocessing, model training, performance evaluation, and interactive result display.</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User Authentication &amp; Access Control</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Data Input &amp; Preprocessing</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Disease Prediction Using Machine Learning</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Model Performance Evaluation &amp; Comparison</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User-Friendly Web Interface </a:t>
            </a:r>
          </a:p>
          <a:p>
            <a:pPr algn="just">
              <a:lnSpc>
                <a:spcPct val="150000"/>
              </a:lnSpc>
            </a:pPr>
            <a:r>
              <a:rPr lang="en-US" sz="2000" dirty="0">
                <a:latin typeface="Times New Roman" panose="02020603050405020304" pitchFamily="18" charset="0"/>
                <a:cs typeface="Times New Roman" panose="02020603050405020304" pitchFamily="18" charset="0"/>
              </a:rPr>
              <a:t>Report Generation &amp; Visualization</a:t>
            </a:r>
          </a:p>
          <a:p>
            <a:pPr algn="just">
              <a:lnSpc>
                <a:spcPct val="150000"/>
              </a:lnSpc>
            </a:pP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079500"/>
          </a:xfrm>
        </p:spPr>
        <p:txBody>
          <a:bodyPr/>
          <a:lstStyle/>
          <a:p>
            <a:pPr algn="ctr"/>
            <a:r>
              <a:rPr lang="en-US" sz="2800" dirty="0">
                <a:solidFill>
                  <a:srgbClr val="FF0000"/>
                </a:solidFill>
                <a:latin typeface="Times New Roman" panose="02020603050405020304"/>
                <a:cs typeface="Times New Roman" panose="02020603050405020304"/>
                <a:sym typeface="+mn-ea"/>
              </a:rPr>
              <a:t>NON-FUNCTIONAL REQUIREMENTS</a:t>
            </a:r>
            <a:endParaRPr lang="en-GB" altLang="en-US" sz="2800"/>
          </a:p>
        </p:txBody>
      </p:sp>
      <p:sp>
        <p:nvSpPr>
          <p:cNvPr id="3" name="Content Placeholder 2"/>
          <p:cNvSpPr>
            <a:spLocks noGrp="1"/>
          </p:cNvSpPr>
          <p:nvPr>
            <p:ph idx="1"/>
          </p:nvPr>
        </p:nvSpPr>
        <p:spPr>
          <a:xfrm>
            <a:off x="919843" y="1001486"/>
            <a:ext cx="10299972" cy="5230585"/>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The system must ensure high performance, security, scalability, and usability to provide an efficient and reliable liver disease prediction platform. It should support fast processing, seamless user experience, and secure data handling.</a:t>
            </a:r>
            <a:r>
              <a:rPr lang="en-US" sz="2000" dirty="0">
                <a:latin typeface="Times New Roman" panose="02020603050405020304" pitchFamily="18" charset="0"/>
                <a:ea typeface="+mn-lt"/>
                <a:cs typeface="Times New Roman" panose="02020603050405020304" pitchFamily="18" charset="0"/>
                <a:sym typeface="+mn-ea"/>
              </a:rPr>
              <a:t>. </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Arial" panose="020B0604020202020204"/>
              <a:buChar char="•"/>
            </a:pPr>
            <a:r>
              <a:rPr lang="en-US" sz="2000" dirty="0">
                <a:latin typeface="Times New Roman" panose="02020603050405020304" pitchFamily="18" charset="0"/>
                <a:cs typeface="Times New Roman" panose="02020603050405020304" pitchFamily="18" charset="0"/>
              </a:rPr>
              <a:t>Performance Efficiency</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Arial" panose="020B0604020202020204"/>
              <a:buChar char="•"/>
            </a:pPr>
            <a:r>
              <a:rPr lang="en-US" sz="2000" dirty="0">
                <a:latin typeface="Times New Roman" panose="02020603050405020304" pitchFamily="18" charset="0"/>
                <a:ea typeface="+mn-lt"/>
                <a:cs typeface="Times New Roman" panose="02020603050405020304" pitchFamily="18" charset="0"/>
                <a:sym typeface="+mn-ea"/>
              </a:rPr>
              <a:t>Security</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Arial" panose="020B0604020202020204"/>
              <a:buChar char="•"/>
            </a:pPr>
            <a:r>
              <a:rPr lang="en-US" sz="2000" dirty="0">
                <a:latin typeface="Times New Roman" panose="02020603050405020304" pitchFamily="18" charset="0"/>
                <a:ea typeface="+mn-lt"/>
                <a:cs typeface="Times New Roman" panose="02020603050405020304" pitchFamily="18" charset="0"/>
                <a:sym typeface="+mn-ea"/>
              </a:rPr>
              <a:t>Scalability</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Arial" panose="020B0604020202020204"/>
              <a:buChar char="•"/>
            </a:pPr>
            <a:r>
              <a:rPr lang="en-US" sz="2000" dirty="0">
                <a:latin typeface="Times New Roman" panose="02020603050405020304" pitchFamily="18" charset="0"/>
                <a:ea typeface="+mn-lt"/>
                <a:cs typeface="Times New Roman" panose="02020603050405020304" pitchFamily="18" charset="0"/>
                <a:sym typeface="+mn-ea"/>
              </a:rPr>
              <a:t>Usability</a:t>
            </a:r>
            <a:endParaRPr lang="en-US" sz="2000" dirty="0">
              <a:latin typeface="Times New Roman" panose="02020603050405020304" pitchFamily="18" charset="0"/>
              <a:ea typeface="+mn-lt"/>
              <a:cs typeface="Times New Roman" panose="02020603050405020304" pitchFamily="18" charset="0"/>
            </a:endParaRPr>
          </a:p>
          <a:p>
            <a:pPr marL="342900" indent="-342900" algn="just">
              <a:lnSpc>
                <a:spcPct val="150000"/>
              </a:lnSpc>
              <a:buFont typeface="Arial" panose="020B0604020202020204"/>
              <a:buChar char="•"/>
            </a:pPr>
            <a:r>
              <a:rPr lang="en-US" sz="2000" dirty="0">
                <a:latin typeface="Times New Roman" panose="02020603050405020304" pitchFamily="18" charset="0"/>
                <a:ea typeface="+mn-lt"/>
                <a:cs typeface="Times New Roman" panose="02020603050405020304" pitchFamily="18" charset="0"/>
                <a:sym typeface="+mn-ea"/>
              </a:rPr>
              <a:t>Reliability </a:t>
            </a:r>
          </a:p>
          <a:p>
            <a:pPr marL="342900" indent="-342900" algn="just">
              <a:lnSpc>
                <a:spcPct val="150000"/>
              </a:lnSpc>
              <a:buFont typeface="Arial" panose="020B0604020202020204"/>
              <a:buChar char="•"/>
            </a:pPr>
            <a:r>
              <a:rPr lang="en-US" sz="2000" dirty="0">
                <a:latin typeface="Times New Roman" panose="02020603050405020304" pitchFamily="18" charset="0"/>
                <a:cs typeface="Times New Roman" panose="02020603050405020304" pitchFamily="18" charset="0"/>
              </a:rPr>
              <a:t>Compatibility</a:t>
            </a:r>
          </a:p>
          <a:p>
            <a:pPr marL="342900" indent="-342900" algn="just">
              <a:lnSpc>
                <a:spcPct val="150000"/>
              </a:lnSpc>
              <a:buFont typeface="Arial" panose="020B0604020202020204"/>
              <a:buChar char="•"/>
            </a:pPr>
            <a:r>
              <a:rPr lang="en-US" sz="2000" dirty="0">
                <a:latin typeface="Times New Roman" panose="02020603050405020304" pitchFamily="18" charset="0"/>
                <a:cs typeface="Times New Roman" panose="02020603050405020304" pitchFamily="18" charset="0"/>
              </a:rPr>
              <a:t>Maintainability</a:t>
            </a:r>
          </a:p>
          <a:p>
            <a:pPr marL="0" indent="0" algn="just">
              <a:lnSpc>
                <a:spcPct val="150000"/>
              </a:lnSpc>
              <a:buNone/>
            </a:pPr>
            <a:endParaRPr lang="en-IN" sz="2000" dirty="0">
              <a:latin typeface="Times New Roman" panose="02020603050405020304" pitchFamily="18" charset="0"/>
              <a:cs typeface="Times New Roman" panose="02020603050405020304" pitchFamily="18" charset="0"/>
            </a:endParaRPr>
          </a:p>
          <a:p>
            <a:pPr marL="0" indent="0">
              <a:buNone/>
            </a:pPr>
            <a:endParaRPr lang="en-GB"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1983</Words>
  <Application>Microsoft Office PowerPoint</Application>
  <PresentationFormat>Widescreen</PresentationFormat>
  <Paragraphs>219</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Times New Roman</vt:lpstr>
      <vt:lpstr>Office Theme</vt:lpstr>
      <vt:lpstr>PowerPoint Presentation</vt:lpstr>
      <vt:lpstr>CONTENTS</vt:lpstr>
      <vt:lpstr> INTRODUCTION</vt:lpstr>
      <vt:lpstr>EXISTING SYSTEM</vt:lpstr>
      <vt:lpstr>DISADVANTAGES:</vt:lpstr>
      <vt:lpstr>PROPOSED SYSTEM</vt:lpstr>
      <vt:lpstr>  ADVANTAGES</vt:lpstr>
      <vt:lpstr>FUNCTIONAL REQUIREMENTS</vt:lpstr>
      <vt:lpstr>NON-FUNCTIONAL REQUIREMENTS</vt:lpstr>
      <vt:lpstr>MODULES</vt:lpstr>
      <vt:lpstr>PowerPoint Presentation</vt:lpstr>
      <vt:lpstr>SYSTEM ARCHITECTURE</vt:lpstr>
      <vt:lpstr>TECHNICAL ARCHITECTURE</vt:lpstr>
      <vt:lpstr>COMPUTATIONAL RESOURCES</vt:lpstr>
      <vt:lpstr>Use case diagram:</vt:lpstr>
      <vt:lpstr>Class diagram:</vt:lpstr>
      <vt:lpstr>Sequence diagram</vt:lpstr>
      <vt:lpstr>Activity diagram:</vt:lpstr>
      <vt:lpstr>ER diagram:</vt:lpstr>
      <vt:lpstr>Implementation</vt:lpstr>
      <vt:lpstr>PowerPoint Presentation</vt:lpstr>
      <vt:lpstr>PowerPoint Presentation</vt:lpstr>
      <vt:lpstr>PowerPoint Presentation</vt:lpstr>
      <vt:lpstr>PowerPoint Presentation</vt:lpstr>
      <vt:lpstr>Screenshots</vt:lpstr>
      <vt:lpstr>Register:</vt:lpstr>
      <vt:lpstr>Login:</vt:lpstr>
      <vt:lpstr>PowerPoint Presentation</vt:lpstr>
      <vt:lpstr>PowerPoint Presentation</vt:lpstr>
      <vt:lpstr>PowerPoint Presentation</vt:lpstr>
      <vt:lpstr>PowerPoint Presentation</vt:lpstr>
      <vt:lpstr>PowerPoint Presentation</vt:lpstr>
      <vt:lpstr>Test cases:</vt:lpstr>
      <vt:lpstr>Conclusion</vt:lpstr>
      <vt:lpstr>Future Scope</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it staff</dc:creator>
  <cp:lastModifiedBy>PRAGNA THOTA</cp:lastModifiedBy>
  <cp:revision>25</cp:revision>
  <dcterms:created xsi:type="dcterms:W3CDTF">2024-12-05T14:08:00Z</dcterms:created>
  <dcterms:modified xsi:type="dcterms:W3CDTF">2025-06-05T08:30:38Z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AD53C2675E7047CEB03AF3208BE3C39F_13</vt:lpwstr>
  </property>
  <property fmtid="{D5CDD505-2E9C-101B-9397-08002B2CF9AE}" pid="3" name="KSOProductBuildVer">
    <vt:lpwstr>1033-12.2.0.20795</vt:lpwstr>
  </property>
</Properties>
</file>